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2"/>
  </p:notesMasterIdLst>
  <p:sldIdLst>
    <p:sldId id="258" r:id="rId2"/>
    <p:sldId id="265" r:id="rId3"/>
    <p:sldId id="260" r:id="rId4"/>
    <p:sldId id="259" r:id="rId5"/>
    <p:sldId id="262" r:id="rId6"/>
    <p:sldId id="268" r:id="rId7"/>
    <p:sldId id="267" r:id="rId8"/>
    <p:sldId id="269" r:id="rId9"/>
    <p:sldId id="261"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32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A59AD03-D910-47DB-810E-BC875D716CE3}" v="15" dt="2024-01-26T13:43:22.2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9" d="100"/>
          <a:sy n="79" d="100"/>
        </p:scale>
        <p:origin x="192"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g>
</file>

<file path=ppt/media/image11.png>
</file>

<file path=ppt/media/image12.png>
</file>

<file path=ppt/media/image13.gif>
</file>

<file path=ppt/media/image14.png>
</file>

<file path=ppt/media/image15.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21EF79-1A46-4476-BF63-1D149431360E}" type="datetimeFigureOut">
              <a:rPr lang="en-IN" smtClean="0"/>
              <a:t>31-01-2024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601450-9D75-48CD-BFDA-1F7792FF7823}" type="slidenum">
              <a:rPr lang="en-IN" smtClean="0"/>
              <a:t>‹#›</a:t>
            </a:fld>
            <a:endParaRPr lang="en-IN"/>
          </a:p>
        </p:txBody>
      </p:sp>
    </p:spTree>
    <p:extLst>
      <p:ext uri="{BB962C8B-B14F-4D97-AF65-F5344CB8AC3E}">
        <p14:creationId xmlns:p14="http://schemas.microsoft.com/office/powerpoint/2010/main" val="10047181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C787DE3-660C-4EAF-96C7-280CDBA3B27E}" type="datetime1">
              <a:rPr lang="en-US" smtClean="0"/>
              <a:t>1/31/2024</a:t>
            </a:fld>
            <a:endParaRPr lang="en-US"/>
          </a:p>
        </p:txBody>
      </p:sp>
      <p:sp>
        <p:nvSpPr>
          <p:cNvPr id="5" name="Footer Placeholder 4"/>
          <p:cNvSpPr>
            <a:spLocks noGrp="1"/>
          </p:cNvSpPr>
          <p:nvPr>
            <p:ph type="ftr" sz="quarter" idx="11"/>
          </p:nvPr>
        </p:nvSpPr>
        <p:spPr/>
        <p:txBody>
          <a:bodyPr/>
          <a:lstStyle/>
          <a:p>
            <a:r>
              <a:rPr lang="en-US"/>
              <a:t>Ahmed Shaikh</a:t>
            </a:r>
          </a:p>
        </p:txBody>
      </p:sp>
      <p:sp>
        <p:nvSpPr>
          <p:cNvPr id="6" name="Slide Number Placeholder 5"/>
          <p:cNvSpPr>
            <a:spLocks noGrp="1"/>
          </p:cNvSpPr>
          <p:nvPr>
            <p:ph type="sldNum" sz="quarter" idx="12"/>
          </p:nvPr>
        </p:nvSpPr>
        <p:spPr/>
        <p:txBody>
          <a:bodyPr/>
          <a:lstStyle/>
          <a:p>
            <a:fld id="{92B9305C-B56B-434B-865C-5725D5CFFCEB}" type="slidenum">
              <a:rPr lang="en-US" smtClean="0"/>
              <a:t>‹#›</a:t>
            </a:fld>
            <a:endParaRPr lang="en-US"/>
          </a:p>
        </p:txBody>
      </p:sp>
    </p:spTree>
    <p:extLst>
      <p:ext uri="{BB962C8B-B14F-4D97-AF65-F5344CB8AC3E}">
        <p14:creationId xmlns:p14="http://schemas.microsoft.com/office/powerpoint/2010/main" val="342867935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6AA875-F455-491A-9CF2-0F6B93E9B70A}" type="datetime1">
              <a:rPr lang="en-US" smtClean="0"/>
              <a:t>1/31/2024</a:t>
            </a:fld>
            <a:endParaRPr lang="en-US"/>
          </a:p>
        </p:txBody>
      </p:sp>
      <p:sp>
        <p:nvSpPr>
          <p:cNvPr id="5" name="Footer Placeholder 4"/>
          <p:cNvSpPr>
            <a:spLocks noGrp="1"/>
          </p:cNvSpPr>
          <p:nvPr>
            <p:ph type="ftr" sz="quarter" idx="11"/>
          </p:nvPr>
        </p:nvSpPr>
        <p:spPr/>
        <p:txBody>
          <a:bodyPr/>
          <a:lstStyle/>
          <a:p>
            <a:r>
              <a:rPr lang="en-US"/>
              <a:t>Ahmed Shaikh</a:t>
            </a:r>
          </a:p>
        </p:txBody>
      </p:sp>
      <p:sp>
        <p:nvSpPr>
          <p:cNvPr id="6" name="Slide Number Placeholder 5"/>
          <p:cNvSpPr>
            <a:spLocks noGrp="1"/>
          </p:cNvSpPr>
          <p:nvPr>
            <p:ph type="sldNum" sz="quarter" idx="12"/>
          </p:nvPr>
        </p:nvSpPr>
        <p:spPr/>
        <p:txBody>
          <a:bodyPr/>
          <a:lstStyle/>
          <a:p>
            <a:fld id="{92B9305C-B56B-434B-865C-5725D5CFFCEB}" type="slidenum">
              <a:rPr lang="en-US" smtClean="0"/>
              <a:t>‹#›</a:t>
            </a:fld>
            <a:endParaRPr lang="en-US"/>
          </a:p>
        </p:txBody>
      </p:sp>
    </p:spTree>
    <p:extLst>
      <p:ext uri="{BB962C8B-B14F-4D97-AF65-F5344CB8AC3E}">
        <p14:creationId xmlns:p14="http://schemas.microsoft.com/office/powerpoint/2010/main" val="428975002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ADA1FB-9567-4BA2-85F8-1B1A4E91E146}" type="datetime1">
              <a:rPr lang="en-US" smtClean="0"/>
              <a:t>1/31/2024</a:t>
            </a:fld>
            <a:endParaRPr lang="en-US"/>
          </a:p>
        </p:txBody>
      </p:sp>
      <p:sp>
        <p:nvSpPr>
          <p:cNvPr id="5" name="Footer Placeholder 4"/>
          <p:cNvSpPr>
            <a:spLocks noGrp="1"/>
          </p:cNvSpPr>
          <p:nvPr>
            <p:ph type="ftr" sz="quarter" idx="11"/>
          </p:nvPr>
        </p:nvSpPr>
        <p:spPr/>
        <p:txBody>
          <a:bodyPr/>
          <a:lstStyle/>
          <a:p>
            <a:r>
              <a:rPr lang="en-US"/>
              <a:t>Ahmed Shaikh</a:t>
            </a:r>
          </a:p>
        </p:txBody>
      </p:sp>
      <p:sp>
        <p:nvSpPr>
          <p:cNvPr id="6" name="Slide Number Placeholder 5"/>
          <p:cNvSpPr>
            <a:spLocks noGrp="1"/>
          </p:cNvSpPr>
          <p:nvPr>
            <p:ph type="sldNum" sz="quarter" idx="12"/>
          </p:nvPr>
        </p:nvSpPr>
        <p:spPr/>
        <p:txBody>
          <a:bodyPr/>
          <a:lstStyle/>
          <a:p>
            <a:fld id="{92B9305C-B56B-434B-865C-5725D5CFFCEB}" type="slidenum">
              <a:rPr lang="en-US" smtClean="0"/>
              <a:t>‹#›</a:t>
            </a:fld>
            <a:endParaRPr lang="en-US"/>
          </a:p>
        </p:txBody>
      </p:sp>
    </p:spTree>
    <p:extLst>
      <p:ext uri="{BB962C8B-B14F-4D97-AF65-F5344CB8AC3E}">
        <p14:creationId xmlns:p14="http://schemas.microsoft.com/office/powerpoint/2010/main" val="255274438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CC4BA9-FE08-4C32-8C34-CA8F5A2B9C60}" type="datetime1">
              <a:rPr lang="en-US" smtClean="0"/>
              <a:t>1/31/2024</a:t>
            </a:fld>
            <a:endParaRPr lang="en-US"/>
          </a:p>
        </p:txBody>
      </p:sp>
      <p:sp>
        <p:nvSpPr>
          <p:cNvPr id="5" name="Footer Placeholder 4"/>
          <p:cNvSpPr>
            <a:spLocks noGrp="1"/>
          </p:cNvSpPr>
          <p:nvPr>
            <p:ph type="ftr" sz="quarter" idx="11"/>
          </p:nvPr>
        </p:nvSpPr>
        <p:spPr/>
        <p:txBody>
          <a:bodyPr/>
          <a:lstStyle/>
          <a:p>
            <a:r>
              <a:rPr lang="en-US"/>
              <a:t>Ahmed Shaikh</a:t>
            </a:r>
          </a:p>
        </p:txBody>
      </p:sp>
      <p:sp>
        <p:nvSpPr>
          <p:cNvPr id="6" name="Slide Number Placeholder 5"/>
          <p:cNvSpPr>
            <a:spLocks noGrp="1"/>
          </p:cNvSpPr>
          <p:nvPr>
            <p:ph type="sldNum" sz="quarter" idx="12"/>
          </p:nvPr>
        </p:nvSpPr>
        <p:spPr/>
        <p:txBody>
          <a:bodyPr/>
          <a:lstStyle/>
          <a:p>
            <a:fld id="{92B9305C-B56B-434B-865C-5725D5CFFCEB}" type="slidenum">
              <a:rPr lang="en-US" smtClean="0"/>
              <a:t>‹#›</a:t>
            </a:fld>
            <a:endParaRPr lang="en-US"/>
          </a:p>
        </p:txBody>
      </p:sp>
    </p:spTree>
    <p:extLst>
      <p:ext uri="{BB962C8B-B14F-4D97-AF65-F5344CB8AC3E}">
        <p14:creationId xmlns:p14="http://schemas.microsoft.com/office/powerpoint/2010/main" val="23927848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045464-A64F-44CE-B446-093D6F240235}" type="datetime1">
              <a:rPr lang="en-US" smtClean="0"/>
              <a:t>1/31/2024</a:t>
            </a:fld>
            <a:endParaRPr lang="en-US"/>
          </a:p>
        </p:txBody>
      </p:sp>
      <p:sp>
        <p:nvSpPr>
          <p:cNvPr id="5" name="Footer Placeholder 4"/>
          <p:cNvSpPr>
            <a:spLocks noGrp="1"/>
          </p:cNvSpPr>
          <p:nvPr>
            <p:ph type="ftr" sz="quarter" idx="11"/>
          </p:nvPr>
        </p:nvSpPr>
        <p:spPr/>
        <p:txBody>
          <a:bodyPr/>
          <a:lstStyle/>
          <a:p>
            <a:r>
              <a:rPr lang="en-US"/>
              <a:t>Ahmed Shaikh</a:t>
            </a:r>
          </a:p>
        </p:txBody>
      </p:sp>
      <p:sp>
        <p:nvSpPr>
          <p:cNvPr id="6" name="Slide Number Placeholder 5"/>
          <p:cNvSpPr>
            <a:spLocks noGrp="1"/>
          </p:cNvSpPr>
          <p:nvPr>
            <p:ph type="sldNum" sz="quarter" idx="12"/>
          </p:nvPr>
        </p:nvSpPr>
        <p:spPr/>
        <p:txBody>
          <a:bodyPr/>
          <a:lstStyle/>
          <a:p>
            <a:fld id="{92B9305C-B56B-434B-865C-5725D5CFFCEB}" type="slidenum">
              <a:rPr lang="en-US" smtClean="0"/>
              <a:t>‹#›</a:t>
            </a:fld>
            <a:endParaRPr lang="en-US"/>
          </a:p>
        </p:txBody>
      </p:sp>
    </p:spTree>
    <p:extLst>
      <p:ext uri="{BB962C8B-B14F-4D97-AF65-F5344CB8AC3E}">
        <p14:creationId xmlns:p14="http://schemas.microsoft.com/office/powerpoint/2010/main" val="41927439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88F919E-9A8F-4855-BECD-5936385D612D}" type="datetime1">
              <a:rPr lang="en-US" smtClean="0"/>
              <a:t>1/31/2024</a:t>
            </a:fld>
            <a:endParaRPr lang="en-US"/>
          </a:p>
        </p:txBody>
      </p:sp>
      <p:sp>
        <p:nvSpPr>
          <p:cNvPr id="6" name="Footer Placeholder 5"/>
          <p:cNvSpPr>
            <a:spLocks noGrp="1"/>
          </p:cNvSpPr>
          <p:nvPr>
            <p:ph type="ftr" sz="quarter" idx="11"/>
          </p:nvPr>
        </p:nvSpPr>
        <p:spPr/>
        <p:txBody>
          <a:bodyPr/>
          <a:lstStyle/>
          <a:p>
            <a:r>
              <a:rPr lang="en-US"/>
              <a:t>Ahmed Shaikh</a:t>
            </a:r>
          </a:p>
        </p:txBody>
      </p:sp>
      <p:sp>
        <p:nvSpPr>
          <p:cNvPr id="7" name="Slide Number Placeholder 6"/>
          <p:cNvSpPr>
            <a:spLocks noGrp="1"/>
          </p:cNvSpPr>
          <p:nvPr>
            <p:ph type="sldNum" sz="quarter" idx="12"/>
          </p:nvPr>
        </p:nvSpPr>
        <p:spPr/>
        <p:txBody>
          <a:bodyPr/>
          <a:lstStyle/>
          <a:p>
            <a:fld id="{92B9305C-B56B-434B-865C-5725D5CFFCEB}" type="slidenum">
              <a:rPr lang="en-US" smtClean="0"/>
              <a:t>‹#›</a:t>
            </a:fld>
            <a:endParaRPr lang="en-US"/>
          </a:p>
        </p:txBody>
      </p:sp>
    </p:spTree>
    <p:extLst>
      <p:ext uri="{BB962C8B-B14F-4D97-AF65-F5344CB8AC3E}">
        <p14:creationId xmlns:p14="http://schemas.microsoft.com/office/powerpoint/2010/main" val="137511334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DBAF743-4618-4E9E-853C-E72F81C3A8A8}" type="datetime1">
              <a:rPr lang="en-US" smtClean="0"/>
              <a:t>1/31/2024</a:t>
            </a:fld>
            <a:endParaRPr lang="en-US"/>
          </a:p>
        </p:txBody>
      </p:sp>
      <p:sp>
        <p:nvSpPr>
          <p:cNvPr id="8" name="Footer Placeholder 7"/>
          <p:cNvSpPr>
            <a:spLocks noGrp="1"/>
          </p:cNvSpPr>
          <p:nvPr>
            <p:ph type="ftr" sz="quarter" idx="11"/>
          </p:nvPr>
        </p:nvSpPr>
        <p:spPr/>
        <p:txBody>
          <a:bodyPr/>
          <a:lstStyle/>
          <a:p>
            <a:r>
              <a:rPr lang="en-US"/>
              <a:t>Ahmed Shaikh</a:t>
            </a:r>
          </a:p>
        </p:txBody>
      </p:sp>
      <p:sp>
        <p:nvSpPr>
          <p:cNvPr id="9" name="Slide Number Placeholder 8"/>
          <p:cNvSpPr>
            <a:spLocks noGrp="1"/>
          </p:cNvSpPr>
          <p:nvPr>
            <p:ph type="sldNum" sz="quarter" idx="12"/>
          </p:nvPr>
        </p:nvSpPr>
        <p:spPr/>
        <p:txBody>
          <a:bodyPr/>
          <a:lstStyle/>
          <a:p>
            <a:fld id="{92B9305C-B56B-434B-865C-5725D5CFFCEB}" type="slidenum">
              <a:rPr lang="en-US" smtClean="0"/>
              <a:t>‹#›</a:t>
            </a:fld>
            <a:endParaRPr lang="en-US"/>
          </a:p>
        </p:txBody>
      </p:sp>
    </p:spTree>
    <p:extLst>
      <p:ext uri="{BB962C8B-B14F-4D97-AF65-F5344CB8AC3E}">
        <p14:creationId xmlns:p14="http://schemas.microsoft.com/office/powerpoint/2010/main" val="189124157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FED062D-0EC8-4FFE-8A1D-28706F839CE4}" type="datetime1">
              <a:rPr lang="en-US" smtClean="0"/>
              <a:t>1/31/2024</a:t>
            </a:fld>
            <a:endParaRPr lang="en-US"/>
          </a:p>
        </p:txBody>
      </p:sp>
      <p:sp>
        <p:nvSpPr>
          <p:cNvPr id="4" name="Footer Placeholder 3"/>
          <p:cNvSpPr>
            <a:spLocks noGrp="1"/>
          </p:cNvSpPr>
          <p:nvPr>
            <p:ph type="ftr" sz="quarter" idx="11"/>
          </p:nvPr>
        </p:nvSpPr>
        <p:spPr/>
        <p:txBody>
          <a:bodyPr/>
          <a:lstStyle/>
          <a:p>
            <a:r>
              <a:rPr lang="en-US"/>
              <a:t>Ahmed Shaikh</a:t>
            </a:r>
          </a:p>
        </p:txBody>
      </p:sp>
      <p:sp>
        <p:nvSpPr>
          <p:cNvPr id="5" name="Slide Number Placeholder 4"/>
          <p:cNvSpPr>
            <a:spLocks noGrp="1"/>
          </p:cNvSpPr>
          <p:nvPr>
            <p:ph type="sldNum" sz="quarter" idx="12"/>
          </p:nvPr>
        </p:nvSpPr>
        <p:spPr/>
        <p:txBody>
          <a:bodyPr/>
          <a:lstStyle/>
          <a:p>
            <a:fld id="{92B9305C-B56B-434B-865C-5725D5CFFCEB}" type="slidenum">
              <a:rPr lang="en-US" smtClean="0"/>
              <a:t>‹#›</a:t>
            </a:fld>
            <a:endParaRPr lang="en-US"/>
          </a:p>
        </p:txBody>
      </p:sp>
    </p:spTree>
    <p:extLst>
      <p:ext uri="{BB962C8B-B14F-4D97-AF65-F5344CB8AC3E}">
        <p14:creationId xmlns:p14="http://schemas.microsoft.com/office/powerpoint/2010/main" val="31889209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BD2922-ADE7-4B5D-A9D4-AEC150BA2DE9}" type="datetime1">
              <a:rPr lang="en-US" smtClean="0"/>
              <a:t>1/31/2024</a:t>
            </a:fld>
            <a:endParaRPr lang="en-US"/>
          </a:p>
        </p:txBody>
      </p:sp>
      <p:sp>
        <p:nvSpPr>
          <p:cNvPr id="3" name="Footer Placeholder 2"/>
          <p:cNvSpPr>
            <a:spLocks noGrp="1"/>
          </p:cNvSpPr>
          <p:nvPr>
            <p:ph type="ftr" sz="quarter" idx="11"/>
          </p:nvPr>
        </p:nvSpPr>
        <p:spPr/>
        <p:txBody>
          <a:bodyPr/>
          <a:lstStyle/>
          <a:p>
            <a:r>
              <a:rPr lang="en-US"/>
              <a:t>Ahmed Shaikh</a:t>
            </a:r>
          </a:p>
        </p:txBody>
      </p:sp>
      <p:sp>
        <p:nvSpPr>
          <p:cNvPr id="4" name="Slide Number Placeholder 3"/>
          <p:cNvSpPr>
            <a:spLocks noGrp="1"/>
          </p:cNvSpPr>
          <p:nvPr>
            <p:ph type="sldNum" sz="quarter" idx="12"/>
          </p:nvPr>
        </p:nvSpPr>
        <p:spPr/>
        <p:txBody>
          <a:bodyPr/>
          <a:lstStyle/>
          <a:p>
            <a:fld id="{92B9305C-B56B-434B-865C-5725D5CFFCEB}" type="slidenum">
              <a:rPr lang="en-US" smtClean="0"/>
              <a:t>‹#›</a:t>
            </a:fld>
            <a:endParaRPr lang="en-US"/>
          </a:p>
        </p:txBody>
      </p:sp>
    </p:spTree>
    <p:extLst>
      <p:ext uri="{BB962C8B-B14F-4D97-AF65-F5344CB8AC3E}">
        <p14:creationId xmlns:p14="http://schemas.microsoft.com/office/powerpoint/2010/main" val="325542530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117EF68-2067-4FCA-BADA-AEF845D4E738}" type="datetime1">
              <a:rPr lang="en-US" smtClean="0"/>
              <a:t>1/31/2024</a:t>
            </a:fld>
            <a:endParaRPr lang="en-US"/>
          </a:p>
        </p:txBody>
      </p:sp>
      <p:sp>
        <p:nvSpPr>
          <p:cNvPr id="6" name="Footer Placeholder 5"/>
          <p:cNvSpPr>
            <a:spLocks noGrp="1"/>
          </p:cNvSpPr>
          <p:nvPr>
            <p:ph type="ftr" sz="quarter" idx="11"/>
          </p:nvPr>
        </p:nvSpPr>
        <p:spPr/>
        <p:txBody>
          <a:bodyPr/>
          <a:lstStyle/>
          <a:p>
            <a:r>
              <a:rPr lang="en-US"/>
              <a:t>Ahmed Shaikh</a:t>
            </a:r>
          </a:p>
        </p:txBody>
      </p:sp>
      <p:sp>
        <p:nvSpPr>
          <p:cNvPr id="7" name="Slide Number Placeholder 6"/>
          <p:cNvSpPr>
            <a:spLocks noGrp="1"/>
          </p:cNvSpPr>
          <p:nvPr>
            <p:ph type="sldNum" sz="quarter" idx="12"/>
          </p:nvPr>
        </p:nvSpPr>
        <p:spPr/>
        <p:txBody>
          <a:bodyPr/>
          <a:lstStyle/>
          <a:p>
            <a:fld id="{92B9305C-B56B-434B-865C-5725D5CFFCEB}" type="slidenum">
              <a:rPr lang="en-US" smtClean="0"/>
              <a:t>‹#›</a:t>
            </a:fld>
            <a:endParaRPr lang="en-US"/>
          </a:p>
        </p:txBody>
      </p:sp>
    </p:spTree>
    <p:extLst>
      <p:ext uri="{BB962C8B-B14F-4D97-AF65-F5344CB8AC3E}">
        <p14:creationId xmlns:p14="http://schemas.microsoft.com/office/powerpoint/2010/main" val="41195693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B9CECB-0799-45C3-AF1E-73E5CDC095CE}" type="datetime1">
              <a:rPr lang="en-US" smtClean="0"/>
              <a:t>1/31/2024</a:t>
            </a:fld>
            <a:endParaRPr lang="en-US"/>
          </a:p>
        </p:txBody>
      </p:sp>
      <p:sp>
        <p:nvSpPr>
          <p:cNvPr id="6" name="Footer Placeholder 5"/>
          <p:cNvSpPr>
            <a:spLocks noGrp="1"/>
          </p:cNvSpPr>
          <p:nvPr>
            <p:ph type="ftr" sz="quarter" idx="11"/>
          </p:nvPr>
        </p:nvSpPr>
        <p:spPr/>
        <p:txBody>
          <a:bodyPr/>
          <a:lstStyle/>
          <a:p>
            <a:r>
              <a:rPr lang="en-US"/>
              <a:t>Ahmed Shaikh</a:t>
            </a:r>
          </a:p>
        </p:txBody>
      </p:sp>
      <p:sp>
        <p:nvSpPr>
          <p:cNvPr id="7" name="Slide Number Placeholder 6"/>
          <p:cNvSpPr>
            <a:spLocks noGrp="1"/>
          </p:cNvSpPr>
          <p:nvPr>
            <p:ph type="sldNum" sz="quarter" idx="12"/>
          </p:nvPr>
        </p:nvSpPr>
        <p:spPr/>
        <p:txBody>
          <a:bodyPr/>
          <a:lstStyle/>
          <a:p>
            <a:fld id="{92B9305C-B56B-434B-865C-5725D5CFFCEB}" type="slidenum">
              <a:rPr lang="en-US" smtClean="0"/>
              <a:t>‹#›</a:t>
            </a:fld>
            <a:endParaRPr lang="en-US"/>
          </a:p>
        </p:txBody>
      </p:sp>
    </p:spTree>
    <p:extLst>
      <p:ext uri="{BB962C8B-B14F-4D97-AF65-F5344CB8AC3E}">
        <p14:creationId xmlns:p14="http://schemas.microsoft.com/office/powerpoint/2010/main" val="13242987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02B831-959D-46D1-8DCB-C040DAD18431}" type="datetime1">
              <a:rPr lang="en-US" smtClean="0"/>
              <a:t>1/31/2024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Ahmed Shaikh</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B9305C-B56B-434B-865C-5725D5CFFCEB}" type="slidenum">
              <a:rPr lang="en-US" smtClean="0"/>
              <a:t>‹#›</a:t>
            </a:fld>
            <a:endParaRPr lang="en-US"/>
          </a:p>
        </p:txBody>
      </p:sp>
    </p:spTree>
    <p:extLst>
      <p:ext uri="{BB962C8B-B14F-4D97-AF65-F5344CB8AC3E}">
        <p14:creationId xmlns:p14="http://schemas.microsoft.com/office/powerpoint/2010/main" val="41713588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5.jp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2085033">
            <a:off x="-1947390" y="-1560549"/>
            <a:ext cx="3074281" cy="3121097"/>
          </a:xfrm>
          <a:custGeom>
            <a:avLst/>
            <a:gdLst/>
            <a:ahLst/>
            <a:cxnLst/>
            <a:rect l="l" t="t" r="r" b="b"/>
            <a:pathLst>
              <a:path w="4611421" h="4681646">
                <a:moveTo>
                  <a:pt x="0" y="0"/>
                </a:moveTo>
                <a:lnTo>
                  <a:pt x="4611421" y="0"/>
                </a:lnTo>
                <a:lnTo>
                  <a:pt x="4611421" y="4681646"/>
                </a:lnTo>
                <a:lnTo>
                  <a:pt x="0" y="4681646"/>
                </a:lnTo>
                <a:lnTo>
                  <a:pt x="0" y="0"/>
                </a:lnTo>
                <a:close/>
              </a:path>
            </a:pathLst>
          </a:custGeom>
          <a:blipFill>
            <a:blip r:embed="rId2"/>
            <a:stretch>
              <a:fillRect/>
            </a:stretch>
          </a:blipFill>
        </p:spPr>
      </p:sp>
      <p:sp>
        <p:nvSpPr>
          <p:cNvPr id="3" name="Freeform 3"/>
          <p:cNvSpPr/>
          <p:nvPr/>
        </p:nvSpPr>
        <p:spPr>
          <a:xfrm rot="-477094">
            <a:off x="8886580" y="-692756"/>
            <a:ext cx="5036778" cy="4936043"/>
          </a:xfrm>
          <a:custGeom>
            <a:avLst/>
            <a:gdLst/>
            <a:ahLst/>
            <a:cxnLst/>
            <a:rect l="l" t="t" r="r" b="b"/>
            <a:pathLst>
              <a:path w="7555167" h="7404064">
                <a:moveTo>
                  <a:pt x="0" y="0"/>
                </a:moveTo>
                <a:lnTo>
                  <a:pt x="7555167" y="0"/>
                </a:lnTo>
                <a:lnTo>
                  <a:pt x="7555167" y="7404064"/>
                </a:lnTo>
                <a:lnTo>
                  <a:pt x="0" y="7404064"/>
                </a:lnTo>
                <a:lnTo>
                  <a:pt x="0" y="0"/>
                </a:lnTo>
                <a:close/>
              </a:path>
            </a:pathLst>
          </a:custGeom>
          <a:blipFill>
            <a:blip r:embed="rId3"/>
            <a:stretch>
              <a:fillRect/>
            </a:stretch>
          </a:blipFill>
        </p:spPr>
      </p:sp>
      <p:sp>
        <p:nvSpPr>
          <p:cNvPr id="4" name="Freeform 4"/>
          <p:cNvSpPr/>
          <p:nvPr/>
        </p:nvSpPr>
        <p:spPr>
          <a:xfrm rot="1796641">
            <a:off x="-197265" y="3657458"/>
            <a:ext cx="3553468" cy="3691915"/>
          </a:xfrm>
          <a:custGeom>
            <a:avLst/>
            <a:gdLst/>
            <a:ahLst/>
            <a:cxnLst/>
            <a:rect l="l" t="t" r="r" b="b"/>
            <a:pathLst>
              <a:path w="5330202" h="5537872">
                <a:moveTo>
                  <a:pt x="0" y="0"/>
                </a:moveTo>
                <a:lnTo>
                  <a:pt x="5330202" y="0"/>
                </a:lnTo>
                <a:lnTo>
                  <a:pt x="5330202" y="5537872"/>
                </a:lnTo>
                <a:lnTo>
                  <a:pt x="0" y="5537872"/>
                </a:lnTo>
                <a:lnTo>
                  <a:pt x="0" y="0"/>
                </a:lnTo>
                <a:close/>
              </a:path>
            </a:pathLst>
          </a:custGeom>
          <a:blipFill>
            <a:blip r:embed="rId4"/>
            <a:stretch>
              <a:fillRect/>
            </a:stretch>
          </a:blipFill>
        </p:spPr>
      </p:sp>
      <p:sp>
        <p:nvSpPr>
          <p:cNvPr id="5" name="Freeform 5"/>
          <p:cNvSpPr/>
          <p:nvPr/>
        </p:nvSpPr>
        <p:spPr>
          <a:xfrm rot="-359231">
            <a:off x="8539864" y="4730968"/>
            <a:ext cx="3418097" cy="3523812"/>
          </a:xfrm>
          <a:custGeom>
            <a:avLst/>
            <a:gdLst/>
            <a:ahLst/>
            <a:cxnLst/>
            <a:rect l="l" t="t" r="r" b="b"/>
            <a:pathLst>
              <a:path w="5127146" h="5285718">
                <a:moveTo>
                  <a:pt x="0" y="0"/>
                </a:moveTo>
                <a:lnTo>
                  <a:pt x="5127146" y="0"/>
                </a:lnTo>
                <a:lnTo>
                  <a:pt x="5127146" y="5285718"/>
                </a:lnTo>
                <a:lnTo>
                  <a:pt x="0" y="5285718"/>
                </a:lnTo>
                <a:lnTo>
                  <a:pt x="0" y="0"/>
                </a:lnTo>
                <a:close/>
              </a:path>
            </a:pathLst>
          </a:custGeom>
          <a:blipFill>
            <a:blip r:embed="rId5"/>
            <a:stretch>
              <a:fillRect/>
            </a:stretch>
          </a:blipFill>
        </p:spPr>
      </p:sp>
      <p:sp>
        <p:nvSpPr>
          <p:cNvPr id="6" name="TextBox 6"/>
          <p:cNvSpPr txBox="1"/>
          <p:nvPr/>
        </p:nvSpPr>
        <p:spPr>
          <a:xfrm>
            <a:off x="380326" y="429315"/>
            <a:ext cx="8081570" cy="3270126"/>
          </a:xfrm>
          <a:prstGeom prst="rect">
            <a:avLst/>
          </a:prstGeom>
        </p:spPr>
        <p:txBody>
          <a:bodyPr wrap="square" lIns="0" tIns="0" rIns="0" bIns="0" rtlCol="0" anchor="t">
            <a:spAutoFit/>
          </a:bodyPr>
          <a:lstStyle/>
          <a:p>
            <a:pPr>
              <a:lnSpc>
                <a:spcPts val="8640"/>
              </a:lnSpc>
            </a:pPr>
            <a:r>
              <a:rPr lang="en-US" sz="6600" dirty="0">
                <a:solidFill>
                  <a:srgbClr val="000000"/>
                </a:solidFill>
                <a:latin typeface="Jokerman" panose="04090605060D06020702" pitchFamily="82" charset="0"/>
              </a:rPr>
              <a:t>Ahmed Shaikh</a:t>
            </a:r>
          </a:p>
          <a:p>
            <a:pPr>
              <a:lnSpc>
                <a:spcPts val="8640"/>
              </a:lnSpc>
            </a:pPr>
            <a:r>
              <a:rPr lang="en-US" sz="6600" b="1" dirty="0">
                <a:solidFill>
                  <a:srgbClr val="000000"/>
                </a:solidFill>
                <a:latin typeface="Stencil" panose="040409050D0802020404" pitchFamily="82" charset="0"/>
              </a:rPr>
              <a:t>SYIT – 232</a:t>
            </a:r>
            <a:endParaRPr lang="en-US" sz="6600" b="1" dirty="0">
              <a:solidFill>
                <a:srgbClr val="000000"/>
              </a:solidFill>
              <a:latin typeface="Lilita One"/>
            </a:endParaRPr>
          </a:p>
          <a:p>
            <a:pPr>
              <a:lnSpc>
                <a:spcPts val="8640"/>
              </a:lnSpc>
            </a:pPr>
            <a:endParaRPr lang="en-US" sz="6600" b="1" dirty="0">
              <a:solidFill>
                <a:srgbClr val="000000"/>
              </a:solidFill>
              <a:latin typeface="Stencil" panose="040409050D0802020404" pitchFamily="82" charset="0"/>
            </a:endParaRPr>
          </a:p>
        </p:txBody>
      </p:sp>
      <p:sp>
        <p:nvSpPr>
          <p:cNvPr id="7" name="TextBox 7"/>
          <p:cNvSpPr txBox="1"/>
          <p:nvPr/>
        </p:nvSpPr>
        <p:spPr>
          <a:xfrm>
            <a:off x="153749" y="5955737"/>
            <a:ext cx="6499225" cy="696794"/>
          </a:xfrm>
          <a:prstGeom prst="rect">
            <a:avLst/>
          </a:prstGeom>
        </p:spPr>
        <p:txBody>
          <a:bodyPr wrap="square" lIns="0" tIns="0" rIns="0" bIns="0" rtlCol="0" anchor="t">
            <a:spAutoFit/>
          </a:bodyPr>
          <a:lstStyle/>
          <a:p>
            <a:pPr>
              <a:lnSpc>
                <a:spcPts val="2773"/>
              </a:lnSpc>
            </a:pPr>
            <a:r>
              <a:rPr lang="en-US" sz="2133" b="1" dirty="0">
                <a:solidFill>
                  <a:srgbClr val="000000"/>
                </a:solidFill>
                <a:latin typeface="Perpetua Titling MT" panose="02020502060505020804" pitchFamily="18" charset="0"/>
              </a:rPr>
              <a:t>Computer Graphics &amp; Animation</a:t>
            </a:r>
          </a:p>
          <a:p>
            <a:pPr>
              <a:lnSpc>
                <a:spcPts val="2773"/>
              </a:lnSpc>
            </a:pPr>
            <a:endParaRPr lang="en-US" sz="2133" dirty="0">
              <a:solidFill>
                <a:srgbClr val="000000"/>
              </a:solidFill>
              <a:latin typeface="Roboto" panose="02000000000000000000"/>
            </a:endParaRPr>
          </a:p>
        </p:txBody>
      </p:sp>
      <p:sp>
        <p:nvSpPr>
          <p:cNvPr id="8" name="Footer Placeholder 7">
            <a:extLst>
              <a:ext uri="{FF2B5EF4-FFF2-40B4-BE49-F238E27FC236}">
                <a16:creationId xmlns:a16="http://schemas.microsoft.com/office/drawing/2014/main" id="{E2AAC4B0-001F-316D-87E8-D81ECD923CF5}"/>
              </a:ext>
            </a:extLst>
          </p:cNvPr>
          <p:cNvSpPr>
            <a:spLocks noGrp="1"/>
          </p:cNvSpPr>
          <p:nvPr>
            <p:ph type="ftr" sz="quarter" idx="11"/>
          </p:nvPr>
        </p:nvSpPr>
        <p:spPr>
          <a:xfrm>
            <a:off x="4147930" y="6492875"/>
            <a:ext cx="4114800" cy="365125"/>
          </a:xfrm>
        </p:spPr>
        <p:txBody>
          <a:bodyPr/>
          <a:lstStyle/>
          <a:p>
            <a:r>
              <a:rPr lang="en-US" dirty="0"/>
              <a:t>Ahmed Shaikh</a:t>
            </a:r>
          </a:p>
        </p:txBody>
      </p:sp>
      <p:sp>
        <p:nvSpPr>
          <p:cNvPr id="9" name="TextBox 8">
            <a:extLst>
              <a:ext uri="{FF2B5EF4-FFF2-40B4-BE49-F238E27FC236}">
                <a16:creationId xmlns:a16="http://schemas.microsoft.com/office/drawing/2014/main" id="{42123791-22DF-91C5-59D4-1027E9134566}"/>
              </a:ext>
            </a:extLst>
          </p:cNvPr>
          <p:cNvSpPr txBox="1"/>
          <p:nvPr/>
        </p:nvSpPr>
        <p:spPr>
          <a:xfrm>
            <a:off x="285427" y="2355260"/>
            <a:ext cx="7888693" cy="1063112"/>
          </a:xfrm>
          <a:prstGeom prst="rect">
            <a:avLst/>
          </a:prstGeom>
          <a:noFill/>
        </p:spPr>
        <p:txBody>
          <a:bodyPr wrap="square" rtlCol="0">
            <a:spAutoFit/>
          </a:bodyPr>
          <a:lstStyle/>
          <a:p>
            <a:pPr>
              <a:lnSpc>
                <a:spcPts val="8640"/>
              </a:lnSpc>
            </a:pPr>
            <a:r>
              <a:rPr lang="en-US" sz="4000" b="1" u="sng" dirty="0" err="1">
                <a:solidFill>
                  <a:srgbClr val="004B35"/>
                </a:solidFill>
                <a:latin typeface="Baskerville Old Face" panose="02020602080505020303" pitchFamily="18" charset="0"/>
              </a:rPr>
              <a:t>Incharge</a:t>
            </a:r>
            <a:r>
              <a:rPr lang="en-US" sz="4000" b="1" u="sng" dirty="0">
                <a:solidFill>
                  <a:srgbClr val="004B35"/>
                </a:solidFill>
                <a:latin typeface="Baskerville Old Face" panose="02020602080505020303" pitchFamily="18" charset="0"/>
              </a:rPr>
              <a:t>: Prof. Priya Maurya</a:t>
            </a:r>
          </a:p>
        </p:txBody>
      </p:sp>
    </p:spTree>
    <p:extLst>
      <p:ext uri="{BB962C8B-B14F-4D97-AF65-F5344CB8AC3E}">
        <p14:creationId xmlns:p14="http://schemas.microsoft.com/office/powerpoint/2010/main" val="279713810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97276" y="3412241"/>
            <a:ext cx="12192000" cy="661656"/>
          </a:xfrm>
          <a:prstGeom prst="rect">
            <a:avLst/>
          </a:prstGeom>
        </p:spPr>
        <p:txBody>
          <a:bodyPr wrap="square" lIns="0" tIns="0" rIns="0" bIns="0" rtlCol="0" anchor="t">
            <a:spAutoFit/>
          </a:bodyPr>
          <a:lstStyle/>
          <a:p>
            <a:pPr algn="ctr">
              <a:lnSpc>
                <a:spcPts val="3500"/>
              </a:lnSpc>
            </a:pPr>
            <a:r>
              <a:rPr lang="en-US" sz="9600" b="1" dirty="0">
                <a:solidFill>
                  <a:srgbClr val="000000"/>
                </a:solidFill>
              </a:rPr>
              <a:t>Thank You</a:t>
            </a:r>
          </a:p>
        </p:txBody>
      </p:sp>
      <p:sp>
        <p:nvSpPr>
          <p:cNvPr id="5" name="Footer Placeholder 4">
            <a:extLst>
              <a:ext uri="{FF2B5EF4-FFF2-40B4-BE49-F238E27FC236}">
                <a16:creationId xmlns:a16="http://schemas.microsoft.com/office/drawing/2014/main" id="{3890986E-EF69-6CE3-0319-91C940F46360}"/>
              </a:ext>
            </a:extLst>
          </p:cNvPr>
          <p:cNvSpPr>
            <a:spLocks noGrp="1"/>
          </p:cNvSpPr>
          <p:nvPr>
            <p:ph type="ftr" sz="quarter" idx="11"/>
          </p:nvPr>
        </p:nvSpPr>
        <p:spPr/>
        <p:txBody>
          <a:bodyPr/>
          <a:lstStyle/>
          <a:p>
            <a:r>
              <a:rPr lang="en-US"/>
              <a:t>Ahmed Shaikh</a:t>
            </a:r>
          </a:p>
        </p:txBody>
      </p:sp>
      <p:pic>
        <p:nvPicPr>
          <p:cNvPr id="7" name="Picture 6">
            <a:extLst>
              <a:ext uri="{FF2B5EF4-FFF2-40B4-BE49-F238E27FC236}">
                <a16:creationId xmlns:a16="http://schemas.microsoft.com/office/drawing/2014/main" id="{18E6B220-9169-78F7-00B1-B996B32F8E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388" y="-25315"/>
            <a:ext cx="12763388" cy="7051169"/>
          </a:xfrm>
          <a:prstGeom prst="rect">
            <a:avLst/>
          </a:prstGeom>
        </p:spPr>
      </p:pic>
      <p:sp>
        <p:nvSpPr>
          <p:cNvPr id="3" name="Freeform 3"/>
          <p:cNvSpPr/>
          <p:nvPr/>
        </p:nvSpPr>
        <p:spPr>
          <a:xfrm>
            <a:off x="8283654" y="-56644"/>
            <a:ext cx="4540873" cy="4779867"/>
          </a:xfrm>
          <a:custGeom>
            <a:avLst/>
            <a:gdLst/>
            <a:ahLst/>
            <a:cxnLst/>
            <a:rect l="l" t="t" r="r" b="b"/>
            <a:pathLst>
              <a:path w="6811310" h="7169800">
                <a:moveTo>
                  <a:pt x="0" y="0"/>
                </a:moveTo>
                <a:lnTo>
                  <a:pt x="6811310" y="0"/>
                </a:lnTo>
                <a:lnTo>
                  <a:pt x="6811310" y="7169800"/>
                </a:lnTo>
                <a:lnTo>
                  <a:pt x="0" y="7169800"/>
                </a:lnTo>
                <a:lnTo>
                  <a:pt x="0" y="0"/>
                </a:lnTo>
                <a:close/>
              </a:path>
            </a:pathLst>
          </a:custGeom>
          <a:blipFill>
            <a:blip r:embed="rId3"/>
            <a:stretch>
              <a:fillRect/>
            </a:stretch>
          </a:blipFill>
        </p:spPr>
      </p:sp>
      <p:sp>
        <p:nvSpPr>
          <p:cNvPr id="2" name="Freeform 2"/>
          <p:cNvSpPr/>
          <p:nvPr/>
        </p:nvSpPr>
        <p:spPr>
          <a:xfrm>
            <a:off x="-571388" y="3312182"/>
            <a:ext cx="4050963" cy="4779867"/>
          </a:xfrm>
          <a:custGeom>
            <a:avLst/>
            <a:gdLst/>
            <a:ahLst/>
            <a:cxnLst/>
            <a:rect l="l" t="t" r="r" b="b"/>
            <a:pathLst>
              <a:path w="8131397" h="8448205">
                <a:moveTo>
                  <a:pt x="0" y="0"/>
                </a:moveTo>
                <a:lnTo>
                  <a:pt x="8131397" y="0"/>
                </a:lnTo>
                <a:lnTo>
                  <a:pt x="8131397" y="8448205"/>
                </a:lnTo>
                <a:lnTo>
                  <a:pt x="0" y="8448205"/>
                </a:lnTo>
                <a:lnTo>
                  <a:pt x="0" y="0"/>
                </a:lnTo>
                <a:close/>
              </a:path>
            </a:pathLst>
          </a:custGeom>
          <a:blipFill>
            <a:blip r:embed="rId4"/>
            <a:stretch>
              <a:fillRect/>
            </a:stretch>
          </a:blipFill>
        </p:spPr>
        <p:txBody>
          <a:bodyPr/>
          <a:lstStyle/>
          <a:p>
            <a:endParaRPr lang="en-IN" dirty="0"/>
          </a:p>
        </p:txBody>
      </p:sp>
    </p:spTree>
    <p:extLst>
      <p:ext uri="{BB962C8B-B14F-4D97-AF65-F5344CB8AC3E}">
        <p14:creationId xmlns:p14="http://schemas.microsoft.com/office/powerpoint/2010/main" val="122616782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2085033">
            <a:off x="-1947390" y="-1560549"/>
            <a:ext cx="3074281" cy="3121097"/>
          </a:xfrm>
          <a:custGeom>
            <a:avLst/>
            <a:gdLst/>
            <a:ahLst/>
            <a:cxnLst/>
            <a:rect l="l" t="t" r="r" b="b"/>
            <a:pathLst>
              <a:path w="4611421" h="4681646">
                <a:moveTo>
                  <a:pt x="0" y="0"/>
                </a:moveTo>
                <a:lnTo>
                  <a:pt x="4611421" y="0"/>
                </a:lnTo>
                <a:lnTo>
                  <a:pt x="4611421" y="4681646"/>
                </a:lnTo>
                <a:lnTo>
                  <a:pt x="0" y="4681646"/>
                </a:lnTo>
                <a:lnTo>
                  <a:pt x="0" y="0"/>
                </a:lnTo>
                <a:close/>
              </a:path>
            </a:pathLst>
          </a:custGeom>
          <a:blipFill>
            <a:blip r:embed="rId2"/>
            <a:stretch>
              <a:fillRect/>
            </a:stretch>
          </a:blipFill>
        </p:spPr>
      </p:sp>
      <p:sp>
        <p:nvSpPr>
          <p:cNvPr id="3" name="Freeform 3"/>
          <p:cNvSpPr/>
          <p:nvPr/>
        </p:nvSpPr>
        <p:spPr>
          <a:xfrm rot="-477094">
            <a:off x="8769606" y="-708940"/>
            <a:ext cx="5036778" cy="4936043"/>
          </a:xfrm>
          <a:custGeom>
            <a:avLst/>
            <a:gdLst/>
            <a:ahLst/>
            <a:cxnLst/>
            <a:rect l="l" t="t" r="r" b="b"/>
            <a:pathLst>
              <a:path w="7555167" h="7404064">
                <a:moveTo>
                  <a:pt x="0" y="0"/>
                </a:moveTo>
                <a:lnTo>
                  <a:pt x="7555167" y="0"/>
                </a:lnTo>
                <a:lnTo>
                  <a:pt x="7555167" y="7404064"/>
                </a:lnTo>
                <a:lnTo>
                  <a:pt x="0" y="7404064"/>
                </a:lnTo>
                <a:lnTo>
                  <a:pt x="0" y="0"/>
                </a:lnTo>
                <a:close/>
              </a:path>
            </a:pathLst>
          </a:custGeom>
          <a:blipFill>
            <a:blip r:embed="rId3"/>
            <a:stretch>
              <a:fillRect/>
            </a:stretch>
          </a:blipFill>
        </p:spPr>
      </p:sp>
      <p:sp>
        <p:nvSpPr>
          <p:cNvPr id="4" name="Freeform 4"/>
          <p:cNvSpPr/>
          <p:nvPr/>
        </p:nvSpPr>
        <p:spPr>
          <a:xfrm rot="639429">
            <a:off x="-1618028" y="3386187"/>
            <a:ext cx="3553468" cy="3691915"/>
          </a:xfrm>
          <a:custGeom>
            <a:avLst/>
            <a:gdLst/>
            <a:ahLst/>
            <a:cxnLst/>
            <a:rect l="l" t="t" r="r" b="b"/>
            <a:pathLst>
              <a:path w="5330202" h="5537872">
                <a:moveTo>
                  <a:pt x="0" y="0"/>
                </a:moveTo>
                <a:lnTo>
                  <a:pt x="5330202" y="0"/>
                </a:lnTo>
                <a:lnTo>
                  <a:pt x="5330202" y="5537872"/>
                </a:lnTo>
                <a:lnTo>
                  <a:pt x="0" y="5537872"/>
                </a:lnTo>
                <a:lnTo>
                  <a:pt x="0" y="0"/>
                </a:lnTo>
                <a:close/>
              </a:path>
            </a:pathLst>
          </a:custGeom>
          <a:blipFill>
            <a:blip r:embed="rId4"/>
            <a:stretch>
              <a:fillRect/>
            </a:stretch>
          </a:blipFill>
        </p:spPr>
      </p:sp>
      <p:sp>
        <p:nvSpPr>
          <p:cNvPr id="5" name="Freeform 5"/>
          <p:cNvSpPr/>
          <p:nvPr/>
        </p:nvSpPr>
        <p:spPr>
          <a:xfrm rot="-359231">
            <a:off x="6498899" y="4104950"/>
            <a:ext cx="3418097" cy="3523812"/>
          </a:xfrm>
          <a:custGeom>
            <a:avLst/>
            <a:gdLst/>
            <a:ahLst/>
            <a:cxnLst/>
            <a:rect l="l" t="t" r="r" b="b"/>
            <a:pathLst>
              <a:path w="5127146" h="5285718">
                <a:moveTo>
                  <a:pt x="0" y="0"/>
                </a:moveTo>
                <a:lnTo>
                  <a:pt x="5127146" y="0"/>
                </a:lnTo>
                <a:lnTo>
                  <a:pt x="5127146" y="5285718"/>
                </a:lnTo>
                <a:lnTo>
                  <a:pt x="0" y="5285718"/>
                </a:lnTo>
                <a:lnTo>
                  <a:pt x="0" y="0"/>
                </a:lnTo>
                <a:close/>
              </a:path>
            </a:pathLst>
          </a:custGeom>
          <a:blipFill>
            <a:blip r:embed="rId5"/>
            <a:stretch>
              <a:fillRect/>
            </a:stretch>
          </a:blipFill>
        </p:spPr>
      </p:sp>
      <p:sp>
        <p:nvSpPr>
          <p:cNvPr id="6" name="TextBox 6"/>
          <p:cNvSpPr txBox="1"/>
          <p:nvPr/>
        </p:nvSpPr>
        <p:spPr>
          <a:xfrm>
            <a:off x="685799" y="488950"/>
            <a:ext cx="8433925" cy="3309880"/>
          </a:xfrm>
          <a:prstGeom prst="rect">
            <a:avLst/>
          </a:prstGeom>
        </p:spPr>
        <p:txBody>
          <a:bodyPr wrap="square" lIns="0" tIns="0" rIns="0" bIns="0" rtlCol="0" anchor="t">
            <a:spAutoFit/>
          </a:bodyPr>
          <a:lstStyle/>
          <a:p>
            <a:pPr>
              <a:lnSpc>
                <a:spcPts val="8640"/>
              </a:lnSpc>
            </a:pPr>
            <a:r>
              <a:rPr lang="en-US" sz="7200" b="1" i="1" dirty="0">
                <a:solidFill>
                  <a:srgbClr val="002060"/>
                </a:solidFill>
                <a:effectLst>
                  <a:outerShdw blurRad="38100" dist="38100" dir="2700000" algn="tl">
                    <a:srgbClr val="000000">
                      <a:alpha val="43137"/>
                    </a:srgbClr>
                  </a:outerShdw>
                </a:effectLst>
                <a:latin typeface="Matura MT Script Capitals" panose="03020802060602070202" pitchFamily="66" charset="0"/>
              </a:rPr>
              <a:t>Colorimetry in Computer Graphics and Animation</a:t>
            </a:r>
          </a:p>
        </p:txBody>
      </p:sp>
      <p:sp>
        <p:nvSpPr>
          <p:cNvPr id="7" name="TextBox 7"/>
          <p:cNvSpPr txBox="1"/>
          <p:nvPr/>
        </p:nvSpPr>
        <p:spPr>
          <a:xfrm>
            <a:off x="685800" y="5818294"/>
            <a:ext cx="5947296" cy="336374"/>
          </a:xfrm>
          <a:prstGeom prst="rect">
            <a:avLst/>
          </a:prstGeom>
        </p:spPr>
        <p:txBody>
          <a:bodyPr lIns="0" tIns="0" rIns="0" bIns="0" rtlCol="0" anchor="t">
            <a:spAutoFit/>
          </a:bodyPr>
          <a:lstStyle/>
          <a:p>
            <a:pPr>
              <a:lnSpc>
                <a:spcPts val="2773"/>
              </a:lnSpc>
            </a:pPr>
            <a:r>
              <a:rPr lang="en-US" sz="2133" b="1" dirty="0">
                <a:solidFill>
                  <a:srgbClr val="000000"/>
                </a:solidFill>
                <a:latin typeface="Perpetua Titling MT" panose="02020502060505020804" pitchFamily="18" charset="0"/>
              </a:rPr>
              <a:t>Understanding color mapping</a:t>
            </a:r>
            <a:r>
              <a:rPr lang="en-US" sz="2133" dirty="0">
                <a:solidFill>
                  <a:srgbClr val="000000"/>
                </a:solidFill>
                <a:latin typeface="Roboto" panose="02000000000000000000"/>
              </a:rPr>
              <a:t>.</a:t>
            </a:r>
          </a:p>
        </p:txBody>
      </p:sp>
      <p:sp>
        <p:nvSpPr>
          <p:cNvPr id="8" name="Footer Placeholder 7">
            <a:extLst>
              <a:ext uri="{FF2B5EF4-FFF2-40B4-BE49-F238E27FC236}">
                <a16:creationId xmlns:a16="http://schemas.microsoft.com/office/drawing/2014/main" id="{7AAA3720-98C3-0878-0D58-F6F181B25816}"/>
              </a:ext>
            </a:extLst>
          </p:cNvPr>
          <p:cNvSpPr>
            <a:spLocks noGrp="1"/>
          </p:cNvSpPr>
          <p:nvPr>
            <p:ph type="ftr" sz="quarter" idx="11"/>
          </p:nvPr>
        </p:nvSpPr>
        <p:spPr/>
        <p:txBody>
          <a:bodyPr/>
          <a:lstStyle/>
          <a:p>
            <a:r>
              <a:rPr lang="en-US" dirty="0"/>
              <a:t>Ahmed Shaikh</a:t>
            </a:r>
          </a:p>
        </p:txBody>
      </p:sp>
    </p:spTree>
    <p:extLst>
      <p:ext uri="{BB962C8B-B14F-4D97-AF65-F5344CB8AC3E}">
        <p14:creationId xmlns:p14="http://schemas.microsoft.com/office/powerpoint/2010/main" val="31317339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06211" y="598707"/>
            <a:ext cx="6560437" cy="795089"/>
          </a:xfrm>
          <a:prstGeom prst="rect">
            <a:avLst/>
          </a:prstGeom>
        </p:spPr>
        <p:txBody>
          <a:bodyPr wrap="square" lIns="0" tIns="0" rIns="0" bIns="0" rtlCol="0" anchor="t">
            <a:spAutoFit/>
          </a:bodyPr>
          <a:lstStyle/>
          <a:p>
            <a:pPr algn="ctr">
              <a:lnSpc>
                <a:spcPts val="6200"/>
              </a:lnSpc>
            </a:pPr>
            <a:r>
              <a:rPr lang="en-US" sz="5167" b="1" dirty="0">
                <a:solidFill>
                  <a:srgbClr val="000000"/>
                </a:solidFill>
                <a:latin typeface="Algerian" panose="04020705040A02060702" pitchFamily="82" charset="0"/>
              </a:rPr>
              <a:t>TABLE CONTENT</a:t>
            </a:r>
          </a:p>
        </p:txBody>
      </p:sp>
      <p:grpSp>
        <p:nvGrpSpPr>
          <p:cNvPr id="3" name="Group 3"/>
          <p:cNvGrpSpPr/>
          <p:nvPr/>
        </p:nvGrpSpPr>
        <p:grpSpPr>
          <a:xfrm>
            <a:off x="5937930" y="780136"/>
            <a:ext cx="4890745" cy="4322440"/>
            <a:chOff x="-291830" y="956647"/>
            <a:chExt cx="9781489" cy="8644881"/>
          </a:xfrm>
        </p:grpSpPr>
        <p:sp>
          <p:nvSpPr>
            <p:cNvPr id="5" name="TextBox 5"/>
            <p:cNvSpPr txBox="1"/>
            <p:nvPr/>
          </p:nvSpPr>
          <p:spPr>
            <a:xfrm>
              <a:off x="-291830" y="956647"/>
              <a:ext cx="9489659" cy="478336"/>
            </a:xfrm>
            <a:prstGeom prst="rect">
              <a:avLst/>
            </a:prstGeom>
          </p:spPr>
          <p:txBody>
            <a:bodyPr lIns="0" tIns="0" rIns="0" bIns="0" rtlCol="0" anchor="t">
              <a:spAutoFit/>
            </a:bodyPr>
            <a:lstStyle/>
            <a:p>
              <a:pPr>
                <a:lnSpc>
                  <a:spcPts val="2043"/>
                </a:lnSpc>
              </a:pPr>
              <a:endParaRPr lang="en-US" sz="1460" dirty="0">
                <a:solidFill>
                  <a:srgbClr val="000000"/>
                </a:solidFill>
                <a:latin typeface="Roboto" panose="02000000000000000000"/>
              </a:endParaRPr>
            </a:p>
          </p:txBody>
        </p:sp>
        <p:sp>
          <p:nvSpPr>
            <p:cNvPr id="6" name="TextBox 6"/>
            <p:cNvSpPr txBox="1"/>
            <p:nvPr/>
          </p:nvSpPr>
          <p:spPr>
            <a:xfrm>
              <a:off x="0" y="1809749"/>
              <a:ext cx="9489659" cy="585032"/>
            </a:xfrm>
            <a:prstGeom prst="rect">
              <a:avLst/>
            </a:prstGeom>
          </p:spPr>
          <p:txBody>
            <a:bodyPr lIns="0" tIns="0" rIns="0" bIns="0" rtlCol="0" anchor="t">
              <a:spAutoFit/>
            </a:bodyPr>
            <a:lstStyle/>
            <a:p>
              <a:pPr>
                <a:lnSpc>
                  <a:spcPts val="2370"/>
                </a:lnSpc>
              </a:pPr>
              <a:endParaRPr lang="en-US" sz="1823" dirty="0">
                <a:solidFill>
                  <a:srgbClr val="000000"/>
                </a:solidFill>
                <a:latin typeface="Agrandir Medium" panose="00000600000000000000"/>
              </a:endParaRPr>
            </a:p>
          </p:txBody>
        </p:sp>
        <p:sp>
          <p:nvSpPr>
            <p:cNvPr id="7" name="TextBox 7"/>
            <p:cNvSpPr txBox="1"/>
            <p:nvPr/>
          </p:nvSpPr>
          <p:spPr>
            <a:xfrm>
              <a:off x="0" y="3571953"/>
              <a:ext cx="9489659" cy="478336"/>
            </a:xfrm>
            <a:prstGeom prst="rect">
              <a:avLst/>
            </a:prstGeom>
          </p:spPr>
          <p:txBody>
            <a:bodyPr lIns="0" tIns="0" rIns="0" bIns="0" rtlCol="0" anchor="t">
              <a:spAutoFit/>
            </a:bodyPr>
            <a:lstStyle/>
            <a:p>
              <a:pPr>
                <a:lnSpc>
                  <a:spcPts val="2043"/>
                </a:lnSpc>
              </a:pPr>
              <a:endParaRPr lang="en-US" sz="1460" dirty="0">
                <a:solidFill>
                  <a:srgbClr val="000000"/>
                </a:solidFill>
                <a:latin typeface="Roboto" panose="02000000000000000000"/>
              </a:endParaRPr>
            </a:p>
          </p:txBody>
        </p:sp>
        <p:sp>
          <p:nvSpPr>
            <p:cNvPr id="11" name="TextBox 11"/>
            <p:cNvSpPr txBox="1"/>
            <p:nvPr/>
          </p:nvSpPr>
          <p:spPr>
            <a:xfrm>
              <a:off x="0" y="9123192"/>
              <a:ext cx="9489659" cy="478336"/>
            </a:xfrm>
            <a:prstGeom prst="rect">
              <a:avLst/>
            </a:prstGeom>
          </p:spPr>
          <p:txBody>
            <a:bodyPr lIns="0" tIns="0" rIns="0" bIns="0" rtlCol="0" anchor="t">
              <a:spAutoFit/>
            </a:bodyPr>
            <a:lstStyle/>
            <a:p>
              <a:pPr>
                <a:lnSpc>
                  <a:spcPts val="2043"/>
                </a:lnSpc>
              </a:pPr>
              <a:r>
                <a:rPr lang="en-US" sz="1460" dirty="0">
                  <a:solidFill>
                    <a:srgbClr val="000000"/>
                  </a:solidFill>
                  <a:latin typeface="Roboto" panose="02000000000000000000"/>
                </a:rPr>
                <a:t>.</a:t>
              </a:r>
            </a:p>
          </p:txBody>
        </p:sp>
      </p:grpSp>
      <p:sp>
        <p:nvSpPr>
          <p:cNvPr id="13" name="Freeform 13"/>
          <p:cNvSpPr/>
          <p:nvPr/>
        </p:nvSpPr>
        <p:spPr>
          <a:xfrm rot="10043320">
            <a:off x="10792171" y="2239546"/>
            <a:ext cx="2799659" cy="2998297"/>
          </a:xfrm>
          <a:custGeom>
            <a:avLst/>
            <a:gdLst/>
            <a:ahLst/>
            <a:cxnLst/>
            <a:rect l="l" t="t" r="r" b="b"/>
            <a:pathLst>
              <a:path w="4199489" h="4497445">
                <a:moveTo>
                  <a:pt x="0" y="0"/>
                </a:moveTo>
                <a:lnTo>
                  <a:pt x="4199490" y="0"/>
                </a:lnTo>
                <a:lnTo>
                  <a:pt x="4199490" y="4497445"/>
                </a:lnTo>
                <a:lnTo>
                  <a:pt x="0" y="4497445"/>
                </a:lnTo>
                <a:lnTo>
                  <a:pt x="0" y="0"/>
                </a:lnTo>
                <a:close/>
              </a:path>
            </a:pathLst>
          </a:custGeom>
          <a:blipFill>
            <a:blip r:embed="rId2"/>
            <a:stretch>
              <a:fillRect/>
            </a:stretch>
          </a:blipFill>
        </p:spPr>
      </p:sp>
      <p:sp>
        <p:nvSpPr>
          <p:cNvPr id="9" name="TextBox 8">
            <a:extLst>
              <a:ext uri="{FF2B5EF4-FFF2-40B4-BE49-F238E27FC236}">
                <a16:creationId xmlns:a16="http://schemas.microsoft.com/office/drawing/2014/main" id="{E63A0111-1680-0006-4526-DDB42D179A1B}"/>
              </a:ext>
            </a:extLst>
          </p:cNvPr>
          <p:cNvSpPr txBox="1"/>
          <p:nvPr/>
        </p:nvSpPr>
        <p:spPr>
          <a:xfrm>
            <a:off x="6096000" y="2178360"/>
            <a:ext cx="4492487" cy="707886"/>
          </a:xfrm>
          <a:prstGeom prst="rect">
            <a:avLst/>
          </a:prstGeom>
          <a:noFill/>
        </p:spPr>
        <p:txBody>
          <a:bodyPr wrap="square" rtlCol="0">
            <a:spAutoFit/>
          </a:bodyPr>
          <a:lstStyle/>
          <a:p>
            <a:pPr marL="285750" indent="-285750">
              <a:buFont typeface="Wingdings" panose="05000000000000000000" pitchFamily="2" charset="2"/>
              <a:buChar char="v"/>
            </a:pPr>
            <a:r>
              <a:rPr lang="en-US" sz="4000" b="1" dirty="0"/>
              <a:t> </a:t>
            </a:r>
            <a:r>
              <a:rPr lang="en-US" sz="4000" b="1" dirty="0">
                <a:latin typeface="NSimSun" panose="02010609030101010101" pitchFamily="49" charset="-122"/>
                <a:ea typeface="NSimSun" panose="02010609030101010101" pitchFamily="49" charset="-122"/>
              </a:rPr>
              <a:t>PRIMARY COLOR</a:t>
            </a:r>
            <a:endParaRPr lang="en-IN" sz="4000" b="1" dirty="0">
              <a:latin typeface="NSimSun" panose="02010609030101010101" pitchFamily="49" charset="-122"/>
              <a:ea typeface="NSimSun" panose="02010609030101010101" pitchFamily="49" charset="-122"/>
            </a:endParaRPr>
          </a:p>
        </p:txBody>
      </p:sp>
      <p:sp>
        <p:nvSpPr>
          <p:cNvPr id="10" name="TextBox 9">
            <a:extLst>
              <a:ext uri="{FF2B5EF4-FFF2-40B4-BE49-F238E27FC236}">
                <a16:creationId xmlns:a16="http://schemas.microsoft.com/office/drawing/2014/main" id="{4045A947-1411-7BFA-5090-C84A44E61084}"/>
              </a:ext>
            </a:extLst>
          </p:cNvPr>
          <p:cNvSpPr txBox="1"/>
          <p:nvPr/>
        </p:nvSpPr>
        <p:spPr>
          <a:xfrm>
            <a:off x="6117182" y="3036703"/>
            <a:ext cx="4532243" cy="707886"/>
          </a:xfrm>
          <a:prstGeom prst="rect">
            <a:avLst/>
          </a:prstGeom>
          <a:noFill/>
        </p:spPr>
        <p:txBody>
          <a:bodyPr wrap="square" rtlCol="0">
            <a:spAutoFit/>
          </a:bodyPr>
          <a:lstStyle/>
          <a:p>
            <a:pPr marL="285750" indent="-285750">
              <a:buFont typeface="Wingdings" panose="05000000000000000000" pitchFamily="2" charset="2"/>
              <a:buChar char="v"/>
            </a:pPr>
            <a:r>
              <a:rPr lang="en-US" sz="4000" b="1" dirty="0"/>
              <a:t> </a:t>
            </a:r>
            <a:r>
              <a:rPr lang="en-US" sz="4000" b="1" dirty="0">
                <a:latin typeface="NSimSun" panose="02010609030101010101" pitchFamily="49" charset="-122"/>
                <a:ea typeface="NSimSun" panose="02010609030101010101" pitchFamily="49" charset="-122"/>
              </a:rPr>
              <a:t>RGB COLOR</a:t>
            </a:r>
            <a:endParaRPr lang="en-IN" sz="4000" b="1" dirty="0">
              <a:latin typeface="NSimSun" panose="02010609030101010101" pitchFamily="49" charset="-122"/>
              <a:ea typeface="NSimSun" panose="02010609030101010101" pitchFamily="49" charset="-122"/>
            </a:endParaRPr>
          </a:p>
        </p:txBody>
      </p:sp>
      <p:sp>
        <p:nvSpPr>
          <p:cNvPr id="15" name="TextBox 14">
            <a:extLst>
              <a:ext uri="{FF2B5EF4-FFF2-40B4-BE49-F238E27FC236}">
                <a16:creationId xmlns:a16="http://schemas.microsoft.com/office/drawing/2014/main" id="{04852E32-BB09-4981-04C8-F6F9733F23EC}"/>
              </a:ext>
            </a:extLst>
          </p:cNvPr>
          <p:cNvSpPr txBox="1"/>
          <p:nvPr/>
        </p:nvSpPr>
        <p:spPr>
          <a:xfrm>
            <a:off x="6096000" y="3905944"/>
            <a:ext cx="6196674" cy="1200329"/>
          </a:xfrm>
          <a:prstGeom prst="rect">
            <a:avLst/>
          </a:prstGeom>
          <a:noFill/>
        </p:spPr>
        <p:txBody>
          <a:bodyPr wrap="square" rtlCol="0">
            <a:spAutoFit/>
          </a:bodyPr>
          <a:lstStyle/>
          <a:p>
            <a:pPr marL="285750" indent="-285750">
              <a:buFont typeface="Wingdings" panose="05000000000000000000" pitchFamily="2" charset="2"/>
              <a:buChar char="v"/>
            </a:pPr>
            <a:r>
              <a:rPr lang="en-US" sz="3600" b="1" dirty="0"/>
              <a:t> </a:t>
            </a:r>
            <a:r>
              <a:rPr lang="en-US" sz="3600" b="1" dirty="0">
                <a:latin typeface="NSimSun" panose="02010609030101010101" pitchFamily="49" charset="-122"/>
                <a:ea typeface="NSimSun" panose="02010609030101010101" pitchFamily="49" charset="-122"/>
              </a:rPr>
              <a:t>APPLICATION OF   COLORIMETRY</a:t>
            </a:r>
            <a:endParaRPr lang="en-IN" sz="3600" b="1" dirty="0">
              <a:latin typeface="NSimSun" panose="02010609030101010101" pitchFamily="49" charset="-122"/>
              <a:ea typeface="NSimSun" panose="02010609030101010101" pitchFamily="49" charset="-122"/>
            </a:endParaRPr>
          </a:p>
        </p:txBody>
      </p:sp>
      <p:sp>
        <p:nvSpPr>
          <p:cNvPr id="16" name="Footer Placeholder 15">
            <a:extLst>
              <a:ext uri="{FF2B5EF4-FFF2-40B4-BE49-F238E27FC236}">
                <a16:creationId xmlns:a16="http://schemas.microsoft.com/office/drawing/2014/main" id="{3E71D91A-1358-04A5-767D-274B552E8F1E}"/>
              </a:ext>
            </a:extLst>
          </p:cNvPr>
          <p:cNvSpPr>
            <a:spLocks noGrp="1"/>
          </p:cNvSpPr>
          <p:nvPr>
            <p:ph type="ftr" sz="quarter" idx="11"/>
          </p:nvPr>
        </p:nvSpPr>
        <p:spPr/>
        <p:txBody>
          <a:bodyPr/>
          <a:lstStyle/>
          <a:p>
            <a:r>
              <a:rPr lang="en-US"/>
              <a:t>Ahmed Shaikh</a:t>
            </a:r>
          </a:p>
        </p:txBody>
      </p:sp>
      <p:sp>
        <p:nvSpPr>
          <p:cNvPr id="14" name="TextBox 13">
            <a:extLst>
              <a:ext uri="{FF2B5EF4-FFF2-40B4-BE49-F238E27FC236}">
                <a16:creationId xmlns:a16="http://schemas.microsoft.com/office/drawing/2014/main" id="{309AA8D4-2AE9-4967-EA54-F6831274CD05}"/>
              </a:ext>
            </a:extLst>
          </p:cNvPr>
          <p:cNvSpPr txBox="1"/>
          <p:nvPr/>
        </p:nvSpPr>
        <p:spPr>
          <a:xfrm>
            <a:off x="6096000" y="1433101"/>
            <a:ext cx="3821561" cy="646331"/>
          </a:xfrm>
          <a:prstGeom prst="rect">
            <a:avLst/>
          </a:prstGeom>
          <a:noFill/>
        </p:spPr>
        <p:txBody>
          <a:bodyPr wrap="square" rtlCol="0">
            <a:spAutoFit/>
          </a:bodyPr>
          <a:lstStyle/>
          <a:p>
            <a:pPr marL="285750" indent="-285750">
              <a:buFont typeface="Wingdings" panose="05000000000000000000" pitchFamily="2" charset="2"/>
              <a:buChar char="v"/>
            </a:pPr>
            <a:r>
              <a:rPr lang="en-IN" sz="3600" b="1" dirty="0"/>
              <a:t> </a:t>
            </a:r>
            <a:r>
              <a:rPr lang="en-IN" sz="3600" b="1" i="1" dirty="0">
                <a:latin typeface="NSimSun" panose="02010609030101010101" pitchFamily="49" charset="-122"/>
                <a:ea typeface="NSimSun" panose="02010609030101010101" pitchFamily="49" charset="-122"/>
              </a:rPr>
              <a:t>INTRODUCTION</a:t>
            </a:r>
          </a:p>
        </p:txBody>
      </p:sp>
      <p:pic>
        <p:nvPicPr>
          <p:cNvPr id="18" name="Picture 17">
            <a:extLst>
              <a:ext uri="{FF2B5EF4-FFF2-40B4-BE49-F238E27FC236}">
                <a16:creationId xmlns:a16="http://schemas.microsoft.com/office/drawing/2014/main" id="{D5D3B697-54B3-6E88-CF6E-97F3835F5D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1497027"/>
            <a:ext cx="5689853" cy="4859324"/>
          </a:xfrm>
          <a:prstGeom prst="rect">
            <a:avLst/>
          </a:prstGeom>
        </p:spPr>
      </p:pic>
      <p:sp>
        <p:nvSpPr>
          <p:cNvPr id="12" name="Freeform 12"/>
          <p:cNvSpPr/>
          <p:nvPr/>
        </p:nvSpPr>
        <p:spPr>
          <a:xfrm rot="-2231943" flipH="1">
            <a:off x="-887006" y="4254584"/>
            <a:ext cx="3115827" cy="3053510"/>
          </a:xfrm>
          <a:custGeom>
            <a:avLst/>
            <a:gdLst/>
            <a:ahLst/>
            <a:cxnLst/>
            <a:rect l="l" t="t" r="r" b="b"/>
            <a:pathLst>
              <a:path w="4673740" h="4580265">
                <a:moveTo>
                  <a:pt x="4673741" y="0"/>
                </a:moveTo>
                <a:lnTo>
                  <a:pt x="0" y="0"/>
                </a:lnTo>
                <a:lnTo>
                  <a:pt x="0" y="4580265"/>
                </a:lnTo>
                <a:lnTo>
                  <a:pt x="4673741" y="4580265"/>
                </a:lnTo>
                <a:lnTo>
                  <a:pt x="4673741" y="0"/>
                </a:lnTo>
                <a:close/>
              </a:path>
            </a:pathLst>
          </a:custGeom>
          <a:blipFill>
            <a:blip r:embed="rId4"/>
            <a:stretch>
              <a:fillRect/>
            </a:stretch>
          </a:blipFill>
        </p:spPr>
      </p:sp>
      <p:sp>
        <p:nvSpPr>
          <p:cNvPr id="19" name="AutoShape 2">
            <a:extLst>
              <a:ext uri="{FF2B5EF4-FFF2-40B4-BE49-F238E27FC236}">
                <a16:creationId xmlns:a16="http://schemas.microsoft.com/office/drawing/2014/main" id="{218007D5-E556-B69C-72B4-5DBAEBF05744}"/>
              </a:ext>
            </a:extLst>
          </p:cNvPr>
          <p:cNvSpPr/>
          <p:nvPr/>
        </p:nvSpPr>
        <p:spPr>
          <a:xfrm>
            <a:off x="881300" y="1333728"/>
            <a:ext cx="10712450" cy="0"/>
          </a:xfrm>
          <a:prstGeom prst="line">
            <a:avLst/>
          </a:prstGeom>
          <a:ln w="38100" cap="rnd">
            <a:solidFill>
              <a:srgbClr val="BEB1F6"/>
            </a:solidFill>
            <a:prstDash val="solid"/>
            <a:headEnd type="none" w="sm" len="sm"/>
            <a:tailEnd type="none" w="sm" len="sm"/>
          </a:ln>
        </p:spPr>
      </p:sp>
    </p:spTree>
    <p:extLst>
      <p:ext uri="{BB962C8B-B14F-4D97-AF65-F5344CB8AC3E}">
        <p14:creationId xmlns:p14="http://schemas.microsoft.com/office/powerpoint/2010/main" val="113825733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2576835">
            <a:off x="-1280072" y="-308017"/>
            <a:ext cx="3012769" cy="3130150"/>
          </a:xfrm>
          <a:custGeom>
            <a:avLst/>
            <a:gdLst/>
            <a:ahLst/>
            <a:cxnLst/>
            <a:rect l="l" t="t" r="r" b="b"/>
            <a:pathLst>
              <a:path w="4519154" h="4695225">
                <a:moveTo>
                  <a:pt x="0" y="0"/>
                </a:moveTo>
                <a:lnTo>
                  <a:pt x="4519154" y="0"/>
                </a:lnTo>
                <a:lnTo>
                  <a:pt x="4519154" y="4695224"/>
                </a:lnTo>
                <a:lnTo>
                  <a:pt x="0" y="4695224"/>
                </a:lnTo>
                <a:lnTo>
                  <a:pt x="0" y="0"/>
                </a:lnTo>
                <a:close/>
              </a:path>
            </a:pathLst>
          </a:custGeom>
          <a:blipFill>
            <a:blip r:embed="rId2"/>
            <a:stretch>
              <a:fillRect/>
            </a:stretch>
          </a:blipFill>
        </p:spPr>
        <p:txBody>
          <a:bodyPr/>
          <a:lstStyle/>
          <a:p>
            <a:endParaRPr lang="en-IN" dirty="0"/>
          </a:p>
        </p:txBody>
      </p:sp>
      <p:sp>
        <p:nvSpPr>
          <p:cNvPr id="3" name="Freeform 3"/>
          <p:cNvSpPr/>
          <p:nvPr/>
        </p:nvSpPr>
        <p:spPr>
          <a:xfrm rot="4170367">
            <a:off x="9291188" y="4160339"/>
            <a:ext cx="3324485" cy="3257995"/>
          </a:xfrm>
          <a:custGeom>
            <a:avLst/>
            <a:gdLst/>
            <a:ahLst/>
            <a:cxnLst/>
            <a:rect l="l" t="t" r="r" b="b"/>
            <a:pathLst>
              <a:path w="4986728" h="4886993">
                <a:moveTo>
                  <a:pt x="0" y="0"/>
                </a:moveTo>
                <a:lnTo>
                  <a:pt x="4986728" y="0"/>
                </a:lnTo>
                <a:lnTo>
                  <a:pt x="4986728" y="4886993"/>
                </a:lnTo>
                <a:lnTo>
                  <a:pt x="0" y="4886993"/>
                </a:lnTo>
                <a:lnTo>
                  <a:pt x="0" y="0"/>
                </a:lnTo>
                <a:close/>
              </a:path>
            </a:pathLst>
          </a:custGeom>
          <a:blipFill>
            <a:blip r:embed="rId3"/>
            <a:stretch>
              <a:fillRect/>
            </a:stretch>
          </a:blipFill>
        </p:spPr>
      </p:sp>
      <p:sp>
        <p:nvSpPr>
          <p:cNvPr id="11" name="Freeform 11"/>
          <p:cNvSpPr/>
          <p:nvPr/>
        </p:nvSpPr>
        <p:spPr>
          <a:xfrm rot="-655473">
            <a:off x="-1357248" y="3473962"/>
            <a:ext cx="3163512" cy="3330013"/>
          </a:xfrm>
          <a:custGeom>
            <a:avLst/>
            <a:gdLst/>
            <a:ahLst/>
            <a:cxnLst/>
            <a:rect l="l" t="t" r="r" b="b"/>
            <a:pathLst>
              <a:path w="4745268" h="4995019">
                <a:moveTo>
                  <a:pt x="0" y="0"/>
                </a:moveTo>
                <a:lnTo>
                  <a:pt x="4745268" y="0"/>
                </a:lnTo>
                <a:lnTo>
                  <a:pt x="4745268" y="4995019"/>
                </a:lnTo>
                <a:lnTo>
                  <a:pt x="0" y="4995019"/>
                </a:lnTo>
                <a:lnTo>
                  <a:pt x="0" y="0"/>
                </a:lnTo>
                <a:close/>
              </a:path>
            </a:pathLst>
          </a:custGeom>
          <a:blipFill>
            <a:blip r:embed="rId4"/>
            <a:stretch>
              <a:fillRect/>
            </a:stretch>
          </a:blipFill>
        </p:spPr>
      </p:sp>
      <p:sp>
        <p:nvSpPr>
          <p:cNvPr id="12" name="Freeform 12"/>
          <p:cNvSpPr/>
          <p:nvPr/>
        </p:nvSpPr>
        <p:spPr>
          <a:xfrm rot="1026640" flipH="1">
            <a:off x="9577065" y="-110575"/>
            <a:ext cx="3097149" cy="3097149"/>
          </a:xfrm>
          <a:custGeom>
            <a:avLst/>
            <a:gdLst/>
            <a:ahLst/>
            <a:cxnLst/>
            <a:rect l="l" t="t" r="r" b="b"/>
            <a:pathLst>
              <a:path w="4645724" h="4645724">
                <a:moveTo>
                  <a:pt x="4645724" y="0"/>
                </a:moveTo>
                <a:lnTo>
                  <a:pt x="0" y="0"/>
                </a:lnTo>
                <a:lnTo>
                  <a:pt x="0" y="4645725"/>
                </a:lnTo>
                <a:lnTo>
                  <a:pt x="4645724" y="4645725"/>
                </a:lnTo>
                <a:lnTo>
                  <a:pt x="4645724" y="0"/>
                </a:lnTo>
                <a:close/>
              </a:path>
            </a:pathLst>
          </a:custGeom>
          <a:blipFill>
            <a:blip r:embed="rId5"/>
            <a:stretch>
              <a:fillRect/>
            </a:stretch>
          </a:blipFill>
        </p:spPr>
      </p:sp>
      <p:sp>
        <p:nvSpPr>
          <p:cNvPr id="14" name="Title 13">
            <a:extLst>
              <a:ext uri="{FF2B5EF4-FFF2-40B4-BE49-F238E27FC236}">
                <a16:creationId xmlns:a16="http://schemas.microsoft.com/office/drawing/2014/main" id="{4FD848EF-D673-69CB-28D3-121DE1289B58}"/>
              </a:ext>
            </a:extLst>
          </p:cNvPr>
          <p:cNvSpPr>
            <a:spLocks noGrp="1"/>
          </p:cNvSpPr>
          <p:nvPr>
            <p:ph type="title"/>
          </p:nvPr>
        </p:nvSpPr>
        <p:spPr>
          <a:xfrm>
            <a:off x="838200" y="0"/>
            <a:ext cx="10515600" cy="1325563"/>
          </a:xfrm>
        </p:spPr>
        <p:txBody>
          <a:bodyPr/>
          <a:lstStyle/>
          <a:p>
            <a:r>
              <a:rPr lang="en-US" b="1" dirty="0">
                <a:latin typeface="Stencil" panose="040409050D0802020404" pitchFamily="82" charset="0"/>
              </a:rPr>
              <a:t>1. INTRODUCTION</a:t>
            </a:r>
            <a:endParaRPr lang="en-IN" b="1" dirty="0">
              <a:latin typeface="Stencil" panose="040409050D0802020404" pitchFamily="82" charset="0"/>
            </a:endParaRPr>
          </a:p>
        </p:txBody>
      </p:sp>
      <p:sp>
        <p:nvSpPr>
          <p:cNvPr id="15" name="Content Placeholder 14">
            <a:extLst>
              <a:ext uri="{FF2B5EF4-FFF2-40B4-BE49-F238E27FC236}">
                <a16:creationId xmlns:a16="http://schemas.microsoft.com/office/drawing/2014/main" id="{11BCF31D-0B0E-A027-055F-95D4BEBEC5AF}"/>
              </a:ext>
            </a:extLst>
          </p:cNvPr>
          <p:cNvSpPr>
            <a:spLocks noGrp="1"/>
          </p:cNvSpPr>
          <p:nvPr>
            <p:ph idx="1"/>
          </p:nvPr>
        </p:nvSpPr>
        <p:spPr>
          <a:xfrm>
            <a:off x="848139" y="1437999"/>
            <a:ext cx="10515600" cy="4351338"/>
          </a:xfrm>
        </p:spPr>
        <p:txBody>
          <a:bodyPr>
            <a:normAutofit/>
          </a:bodyPr>
          <a:lstStyle/>
          <a:p>
            <a:pPr>
              <a:buFont typeface="Wingdings" panose="05000000000000000000" pitchFamily="2" charset="2"/>
              <a:buChar char="v"/>
            </a:pPr>
            <a:r>
              <a:rPr lang="en-US" sz="4000" dirty="0">
                <a:latin typeface="Lilita One"/>
              </a:rPr>
              <a:t>What is Colorimetry?</a:t>
            </a:r>
          </a:p>
          <a:p>
            <a:pPr>
              <a:buFont typeface="Wingdings" panose="05000000000000000000" pitchFamily="2" charset="2"/>
              <a:buChar char="Ø"/>
            </a:pPr>
            <a:r>
              <a:rPr lang="en-US" sz="2000" b="0" i="0" dirty="0">
                <a:solidFill>
                  <a:srgbClr val="374151"/>
                </a:solidFill>
                <a:effectLst/>
                <a:latin typeface="Lilita One"/>
              </a:rPr>
              <a:t>Colorimetry in computer graphics is a field that deals with the measurement and representation of colors. It's all about how we can describe and reproduce colors accurately in digital images and displays. </a:t>
            </a:r>
          </a:p>
          <a:p>
            <a:pPr>
              <a:buFont typeface="Wingdings" panose="05000000000000000000" pitchFamily="2" charset="2"/>
              <a:buChar char="Ø"/>
            </a:pPr>
            <a:r>
              <a:rPr lang="en-US" sz="2000" dirty="0">
                <a:latin typeface="Lilita One"/>
              </a:rPr>
              <a:t>Colorimetry is a fundamental concept in display test and measurement. It involves the measurement and analysis of color perception and reproduction. The human eye can detect millions of colors and shades, and colorimetry is used to ensure that displays accurately reproduce these colors.</a:t>
            </a:r>
          </a:p>
          <a:p>
            <a:pPr>
              <a:buFont typeface="Wingdings" panose="05000000000000000000" pitchFamily="2" charset="2"/>
              <a:buChar char="Ø"/>
            </a:pPr>
            <a:r>
              <a:rPr lang="en-US" sz="2000" b="0" i="0" dirty="0">
                <a:solidFill>
                  <a:srgbClr val="444444"/>
                </a:solidFill>
                <a:effectLst/>
                <a:latin typeface="Lilita One"/>
              </a:rPr>
              <a:t>A colorimeter is a device that is used in Colorimetry. It refers to a device which helps specific solutions to absorb a particular wavelength of light. The colorimeter is usually used to measure the concentration of a known solute in a given solution</a:t>
            </a:r>
            <a:endParaRPr lang="en-US" sz="2000" dirty="0">
              <a:solidFill>
                <a:srgbClr val="374151"/>
              </a:solidFill>
              <a:latin typeface="Lilita One"/>
            </a:endParaRPr>
          </a:p>
          <a:p>
            <a:pPr marL="0" indent="0">
              <a:buNone/>
            </a:pPr>
            <a:endParaRPr lang="en-IN" dirty="0"/>
          </a:p>
        </p:txBody>
      </p:sp>
      <p:sp>
        <p:nvSpPr>
          <p:cNvPr id="4" name="Footer Placeholder 3">
            <a:extLst>
              <a:ext uri="{FF2B5EF4-FFF2-40B4-BE49-F238E27FC236}">
                <a16:creationId xmlns:a16="http://schemas.microsoft.com/office/drawing/2014/main" id="{4F5E4F20-35F4-7757-0788-9F5387F02557}"/>
              </a:ext>
            </a:extLst>
          </p:cNvPr>
          <p:cNvSpPr>
            <a:spLocks noGrp="1"/>
          </p:cNvSpPr>
          <p:nvPr>
            <p:ph type="ftr" sz="quarter" idx="11"/>
          </p:nvPr>
        </p:nvSpPr>
        <p:spPr/>
        <p:txBody>
          <a:bodyPr/>
          <a:lstStyle/>
          <a:p>
            <a:r>
              <a:rPr lang="en-US"/>
              <a:t>Ahmed Shaikh</a:t>
            </a:r>
          </a:p>
        </p:txBody>
      </p:sp>
      <p:sp>
        <p:nvSpPr>
          <p:cNvPr id="5" name="AutoShape 2">
            <a:extLst>
              <a:ext uri="{FF2B5EF4-FFF2-40B4-BE49-F238E27FC236}">
                <a16:creationId xmlns:a16="http://schemas.microsoft.com/office/drawing/2014/main" id="{85CFDA65-6A59-956C-C02F-1107692412DA}"/>
              </a:ext>
            </a:extLst>
          </p:cNvPr>
          <p:cNvSpPr/>
          <p:nvPr/>
        </p:nvSpPr>
        <p:spPr>
          <a:xfrm>
            <a:off x="881300" y="1333728"/>
            <a:ext cx="10712450" cy="0"/>
          </a:xfrm>
          <a:prstGeom prst="line">
            <a:avLst/>
          </a:prstGeom>
          <a:ln w="38100" cap="rnd">
            <a:solidFill>
              <a:srgbClr val="00B0F0"/>
            </a:solidFill>
            <a:prstDash val="solid"/>
            <a:headEnd type="none" w="sm" len="sm"/>
            <a:tailEnd type="none" w="sm" len="sm"/>
          </a:ln>
        </p:spPr>
      </p:sp>
    </p:spTree>
    <p:extLst>
      <p:ext uri="{BB962C8B-B14F-4D97-AF65-F5344CB8AC3E}">
        <p14:creationId xmlns:p14="http://schemas.microsoft.com/office/powerpoint/2010/main" val="394588680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Freeform 4">
            <a:extLst>
              <a:ext uri="{FF2B5EF4-FFF2-40B4-BE49-F238E27FC236}">
                <a16:creationId xmlns:a16="http://schemas.microsoft.com/office/drawing/2014/main" id="{179359F3-CE63-C672-BCA6-6C4C0D82696D}"/>
              </a:ext>
            </a:extLst>
          </p:cNvPr>
          <p:cNvSpPr/>
          <p:nvPr/>
        </p:nvSpPr>
        <p:spPr>
          <a:xfrm rot="13151218">
            <a:off x="-1969207" y="2312191"/>
            <a:ext cx="3938414" cy="3719882"/>
          </a:xfrm>
          <a:custGeom>
            <a:avLst/>
            <a:gdLst/>
            <a:ahLst/>
            <a:cxnLst/>
            <a:rect l="l" t="t" r="r" b="b"/>
            <a:pathLst>
              <a:path w="4582240" h="4907352">
                <a:moveTo>
                  <a:pt x="0" y="0"/>
                </a:moveTo>
                <a:lnTo>
                  <a:pt x="4582240" y="0"/>
                </a:lnTo>
                <a:lnTo>
                  <a:pt x="4582240" y="4907352"/>
                </a:lnTo>
                <a:lnTo>
                  <a:pt x="0" y="4907352"/>
                </a:lnTo>
                <a:lnTo>
                  <a:pt x="0" y="0"/>
                </a:lnTo>
                <a:close/>
              </a:path>
            </a:pathLst>
          </a:custGeom>
          <a:blipFill>
            <a:blip r:embed="rId2"/>
            <a:stretch>
              <a:fillRect/>
            </a:stretch>
          </a:blipFill>
        </p:spPr>
      </p:sp>
      <p:sp>
        <p:nvSpPr>
          <p:cNvPr id="7" name="AutoShape 2">
            <a:extLst>
              <a:ext uri="{FF2B5EF4-FFF2-40B4-BE49-F238E27FC236}">
                <a16:creationId xmlns:a16="http://schemas.microsoft.com/office/drawing/2014/main" id="{D53FDE41-6F44-C1CA-2BB4-CFD012257BCD}"/>
              </a:ext>
            </a:extLst>
          </p:cNvPr>
          <p:cNvSpPr/>
          <p:nvPr/>
        </p:nvSpPr>
        <p:spPr>
          <a:xfrm>
            <a:off x="839788" y="1139519"/>
            <a:ext cx="10712450" cy="0"/>
          </a:xfrm>
          <a:prstGeom prst="line">
            <a:avLst/>
          </a:prstGeom>
          <a:ln>
            <a:solidFill>
              <a:srgbClr val="FFC000"/>
            </a:solidFill>
            <a:headEnd type="none" w="sm" len="sm"/>
            <a:tailEnd type="none" w="sm" len="sm"/>
          </a:ln>
          <a:effectLst/>
        </p:spPr>
        <p:style>
          <a:lnRef idx="3">
            <a:schemeClr val="accent5"/>
          </a:lnRef>
          <a:fillRef idx="0">
            <a:schemeClr val="accent5"/>
          </a:fillRef>
          <a:effectRef idx="2">
            <a:schemeClr val="accent5"/>
          </a:effectRef>
          <a:fontRef idx="minor">
            <a:schemeClr val="tx1"/>
          </a:fontRef>
        </p:style>
      </p:sp>
      <p:grpSp>
        <p:nvGrpSpPr>
          <p:cNvPr id="2" name="Group 2"/>
          <p:cNvGrpSpPr/>
          <p:nvPr/>
        </p:nvGrpSpPr>
        <p:grpSpPr>
          <a:xfrm>
            <a:off x="854472" y="1248804"/>
            <a:ext cx="5823592" cy="2652326"/>
            <a:chOff x="0" y="-285749"/>
            <a:chExt cx="11647184" cy="5304651"/>
          </a:xfrm>
        </p:grpSpPr>
        <p:sp>
          <p:nvSpPr>
            <p:cNvPr id="3" name="TextBox 3"/>
            <p:cNvSpPr txBox="1"/>
            <p:nvPr/>
          </p:nvSpPr>
          <p:spPr>
            <a:xfrm>
              <a:off x="0" y="-285749"/>
              <a:ext cx="11647184" cy="2051844"/>
            </a:xfrm>
            <a:prstGeom prst="rect">
              <a:avLst/>
            </a:prstGeom>
          </p:spPr>
          <p:txBody>
            <a:bodyPr lIns="0" tIns="0" rIns="0" bIns="0" rtlCol="0" anchor="t">
              <a:spAutoFit/>
            </a:bodyPr>
            <a:lstStyle/>
            <a:p>
              <a:pPr>
                <a:lnSpc>
                  <a:spcPts val="8000"/>
                </a:lnSpc>
              </a:pPr>
              <a:endParaRPr lang="en-US" sz="6667" dirty="0">
                <a:solidFill>
                  <a:srgbClr val="000000"/>
                </a:solidFill>
                <a:latin typeface="Agrandir Medium" panose="00000600000000000000"/>
              </a:endParaRPr>
            </a:p>
          </p:txBody>
        </p:sp>
        <p:sp>
          <p:nvSpPr>
            <p:cNvPr id="4" name="TextBox 4"/>
            <p:cNvSpPr txBox="1"/>
            <p:nvPr/>
          </p:nvSpPr>
          <p:spPr>
            <a:xfrm>
              <a:off x="0" y="4343460"/>
              <a:ext cx="11647184" cy="675442"/>
            </a:xfrm>
            <a:prstGeom prst="rect">
              <a:avLst/>
            </a:prstGeom>
          </p:spPr>
          <p:txBody>
            <a:bodyPr lIns="0" tIns="0" rIns="0" bIns="0" rtlCol="0" anchor="t">
              <a:spAutoFit/>
            </a:bodyPr>
            <a:lstStyle/>
            <a:p>
              <a:pPr>
                <a:lnSpc>
                  <a:spcPts val="2773"/>
                </a:lnSpc>
              </a:pPr>
              <a:endParaRPr lang="en-US" sz="2133" dirty="0">
                <a:solidFill>
                  <a:srgbClr val="000000"/>
                </a:solidFill>
                <a:latin typeface="Roboto" panose="02000000000000000000"/>
              </a:endParaRPr>
            </a:p>
          </p:txBody>
        </p:sp>
      </p:grpSp>
      <p:sp>
        <p:nvSpPr>
          <p:cNvPr id="6" name="Title 5">
            <a:extLst>
              <a:ext uri="{FF2B5EF4-FFF2-40B4-BE49-F238E27FC236}">
                <a16:creationId xmlns:a16="http://schemas.microsoft.com/office/drawing/2014/main" id="{0E33D6D5-3DA9-E3B8-5731-5A5F49AB25BD}"/>
              </a:ext>
            </a:extLst>
          </p:cNvPr>
          <p:cNvSpPr>
            <a:spLocks noGrp="1"/>
          </p:cNvSpPr>
          <p:nvPr>
            <p:ph type="title"/>
          </p:nvPr>
        </p:nvSpPr>
        <p:spPr>
          <a:xfrm>
            <a:off x="859666" y="208722"/>
            <a:ext cx="10311917" cy="626165"/>
          </a:xfrm>
        </p:spPr>
        <p:txBody>
          <a:bodyPr>
            <a:noAutofit/>
          </a:bodyPr>
          <a:lstStyle/>
          <a:p>
            <a:r>
              <a:rPr lang="en-US" sz="4400" b="1" dirty="0">
                <a:latin typeface="Stencil" panose="040409050D0802020404" pitchFamily="82" charset="0"/>
              </a:rPr>
              <a:t>2. RGB Color </a:t>
            </a:r>
            <a:endParaRPr lang="en-IN" sz="4400" b="1" dirty="0">
              <a:latin typeface="Stencil" panose="040409050D0802020404" pitchFamily="82" charset="0"/>
            </a:endParaRPr>
          </a:p>
        </p:txBody>
      </p:sp>
      <p:pic>
        <p:nvPicPr>
          <p:cNvPr id="15" name="Content Placeholder 14">
            <a:extLst>
              <a:ext uri="{FF2B5EF4-FFF2-40B4-BE49-F238E27FC236}">
                <a16:creationId xmlns:a16="http://schemas.microsoft.com/office/drawing/2014/main" id="{16D995F9-AA1D-3BF9-0B18-D37057B7AF71}"/>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7838194" y="1429103"/>
            <a:ext cx="4257423" cy="4251014"/>
          </a:xfrm>
        </p:spPr>
      </p:pic>
      <p:sp>
        <p:nvSpPr>
          <p:cNvPr id="8" name="Text Placeholder 7">
            <a:extLst>
              <a:ext uri="{FF2B5EF4-FFF2-40B4-BE49-F238E27FC236}">
                <a16:creationId xmlns:a16="http://schemas.microsoft.com/office/drawing/2014/main" id="{A236609D-2F95-93E2-EE45-8DC427A93564}"/>
              </a:ext>
            </a:extLst>
          </p:cNvPr>
          <p:cNvSpPr>
            <a:spLocks noGrp="1"/>
          </p:cNvSpPr>
          <p:nvPr>
            <p:ph type="body" sz="half" idx="2"/>
          </p:nvPr>
        </p:nvSpPr>
        <p:spPr>
          <a:xfrm>
            <a:off x="839788" y="1351721"/>
            <a:ext cx="7022064" cy="4919869"/>
          </a:xfrm>
        </p:spPr>
        <p:txBody>
          <a:bodyPr>
            <a:normAutofit/>
          </a:bodyPr>
          <a:lstStyle/>
          <a:p>
            <a:pPr marL="342900" indent="-342900">
              <a:buFont typeface="Courier New" panose="02070309020205020404" pitchFamily="49" charset="0"/>
              <a:buChar char="o"/>
            </a:pPr>
            <a:r>
              <a:rPr lang="en-US" sz="2400" b="0" i="0" dirty="0">
                <a:solidFill>
                  <a:srgbClr val="273239"/>
                </a:solidFill>
                <a:effectLst/>
                <a:latin typeface="Lilita One"/>
              </a:rPr>
              <a:t>The RGB color model is one of the most widely used color representation method in computer graphics. It use a color coordinate system with three primary colors</a:t>
            </a:r>
          </a:p>
          <a:p>
            <a:pPr algn="ctr"/>
            <a:r>
              <a:rPr lang="en-US" sz="2400" dirty="0">
                <a:solidFill>
                  <a:srgbClr val="FF0000"/>
                </a:solidFill>
                <a:latin typeface="Lilita One"/>
              </a:rPr>
              <a:t>Red              </a:t>
            </a:r>
            <a:r>
              <a:rPr lang="en-US" sz="2400" dirty="0">
                <a:solidFill>
                  <a:srgbClr val="273239"/>
                </a:solidFill>
                <a:latin typeface="Lilita One"/>
              </a:rPr>
              <a:t> </a:t>
            </a:r>
            <a:r>
              <a:rPr lang="en-US" sz="2400" dirty="0">
                <a:solidFill>
                  <a:schemeClr val="accent6"/>
                </a:solidFill>
                <a:latin typeface="Lilita One"/>
              </a:rPr>
              <a:t>Green              </a:t>
            </a:r>
            <a:r>
              <a:rPr lang="en-US" sz="2400" dirty="0">
                <a:solidFill>
                  <a:srgbClr val="273239"/>
                </a:solidFill>
                <a:latin typeface="Lilita One"/>
              </a:rPr>
              <a:t> </a:t>
            </a:r>
            <a:r>
              <a:rPr lang="en-US" sz="2400" dirty="0">
                <a:solidFill>
                  <a:srgbClr val="0070C0"/>
                </a:solidFill>
                <a:latin typeface="Lilita One"/>
              </a:rPr>
              <a:t>Blue</a:t>
            </a:r>
          </a:p>
          <a:p>
            <a:pPr marL="342900" indent="-342900">
              <a:buFont typeface="Courier New" panose="02070309020205020404" pitchFamily="49" charset="0"/>
              <a:buChar char="o"/>
            </a:pPr>
            <a:r>
              <a:rPr lang="en-US" sz="2400" b="0" i="0" dirty="0">
                <a:solidFill>
                  <a:srgbClr val="202122"/>
                </a:solidFill>
                <a:effectLst/>
                <a:latin typeface="Lilita One"/>
              </a:rPr>
              <a:t>The main purpose of the RGB color model is for the sensing, representation, and display of images in electronic systems, such as televisions and computers</a:t>
            </a:r>
          </a:p>
          <a:p>
            <a:endParaRPr lang="en-US" sz="2400" dirty="0">
              <a:solidFill>
                <a:srgbClr val="202122"/>
              </a:solidFill>
              <a:latin typeface="Lilita One"/>
            </a:endParaRPr>
          </a:p>
          <a:p>
            <a:pPr marL="342900" indent="-342900">
              <a:buFont typeface="Courier New" panose="02070309020205020404" pitchFamily="49" charset="0"/>
              <a:buChar char="o"/>
            </a:pPr>
            <a:r>
              <a:rPr lang="en-US" sz="2400" dirty="0">
                <a:solidFill>
                  <a:srgbClr val="202122"/>
                </a:solidFill>
                <a:latin typeface="Lilita One"/>
              </a:rPr>
              <a:t>RGB Color is also known as </a:t>
            </a:r>
            <a:r>
              <a:rPr lang="en-US" sz="2400" b="1" u="sng" dirty="0">
                <a:solidFill>
                  <a:srgbClr val="202122"/>
                </a:solidFill>
                <a:latin typeface="Lilita One"/>
              </a:rPr>
              <a:t>Primary Color</a:t>
            </a:r>
            <a:endParaRPr lang="en-IN" sz="2400" b="1" u="sng" dirty="0">
              <a:latin typeface="Lilita One"/>
            </a:endParaRPr>
          </a:p>
        </p:txBody>
      </p:sp>
      <p:sp>
        <p:nvSpPr>
          <p:cNvPr id="10" name="Freeform 2">
            <a:extLst>
              <a:ext uri="{FF2B5EF4-FFF2-40B4-BE49-F238E27FC236}">
                <a16:creationId xmlns:a16="http://schemas.microsoft.com/office/drawing/2014/main" id="{AEEED159-FCD9-F0EF-5092-00579C949B2D}"/>
              </a:ext>
            </a:extLst>
          </p:cNvPr>
          <p:cNvSpPr/>
          <p:nvPr/>
        </p:nvSpPr>
        <p:spPr>
          <a:xfrm rot="4877406">
            <a:off x="10594142" y="5023208"/>
            <a:ext cx="1625916" cy="1816929"/>
          </a:xfrm>
          <a:custGeom>
            <a:avLst/>
            <a:gdLst/>
            <a:ahLst/>
            <a:cxnLst/>
            <a:rect l="l" t="t" r="r" b="b"/>
            <a:pathLst>
              <a:path w="4519154" h="4695225">
                <a:moveTo>
                  <a:pt x="0" y="0"/>
                </a:moveTo>
                <a:lnTo>
                  <a:pt x="4519154" y="0"/>
                </a:lnTo>
                <a:lnTo>
                  <a:pt x="4519154" y="4695224"/>
                </a:lnTo>
                <a:lnTo>
                  <a:pt x="0" y="4695224"/>
                </a:lnTo>
                <a:lnTo>
                  <a:pt x="0" y="0"/>
                </a:lnTo>
                <a:close/>
              </a:path>
            </a:pathLst>
          </a:custGeom>
          <a:blipFill>
            <a:blip r:embed="rId4"/>
            <a:stretch>
              <a:fillRect/>
            </a:stretch>
          </a:blipFill>
        </p:spPr>
        <p:txBody>
          <a:bodyPr/>
          <a:lstStyle/>
          <a:p>
            <a:endParaRPr lang="en-IN" dirty="0"/>
          </a:p>
        </p:txBody>
      </p:sp>
      <p:sp>
        <p:nvSpPr>
          <p:cNvPr id="11" name="Freeform 12">
            <a:extLst>
              <a:ext uri="{FF2B5EF4-FFF2-40B4-BE49-F238E27FC236}">
                <a16:creationId xmlns:a16="http://schemas.microsoft.com/office/drawing/2014/main" id="{E04B9A4E-8A99-0478-4149-B55668FF7F80}"/>
              </a:ext>
            </a:extLst>
          </p:cNvPr>
          <p:cNvSpPr/>
          <p:nvPr/>
        </p:nvSpPr>
        <p:spPr>
          <a:xfrm rot="1026640" flipH="1">
            <a:off x="9409059" y="-1365525"/>
            <a:ext cx="3097149" cy="3097149"/>
          </a:xfrm>
          <a:custGeom>
            <a:avLst/>
            <a:gdLst/>
            <a:ahLst/>
            <a:cxnLst/>
            <a:rect l="l" t="t" r="r" b="b"/>
            <a:pathLst>
              <a:path w="4645724" h="4645724">
                <a:moveTo>
                  <a:pt x="4645724" y="0"/>
                </a:moveTo>
                <a:lnTo>
                  <a:pt x="0" y="0"/>
                </a:lnTo>
                <a:lnTo>
                  <a:pt x="0" y="4645725"/>
                </a:lnTo>
                <a:lnTo>
                  <a:pt x="4645724" y="4645725"/>
                </a:lnTo>
                <a:lnTo>
                  <a:pt x="4645724" y="0"/>
                </a:lnTo>
                <a:close/>
              </a:path>
            </a:pathLst>
          </a:custGeom>
          <a:blipFill>
            <a:blip r:embed="rId5"/>
            <a:stretch>
              <a:fillRect/>
            </a:stretch>
          </a:blipFill>
        </p:spPr>
      </p:sp>
      <p:sp>
        <p:nvSpPr>
          <p:cNvPr id="5" name="Footer Placeholder 4">
            <a:extLst>
              <a:ext uri="{FF2B5EF4-FFF2-40B4-BE49-F238E27FC236}">
                <a16:creationId xmlns:a16="http://schemas.microsoft.com/office/drawing/2014/main" id="{B5327B58-4E10-7B9A-BF4D-FE07E6BF8BE3}"/>
              </a:ext>
            </a:extLst>
          </p:cNvPr>
          <p:cNvSpPr>
            <a:spLocks noGrp="1"/>
          </p:cNvSpPr>
          <p:nvPr>
            <p:ph type="ftr" sz="quarter" idx="11"/>
          </p:nvPr>
        </p:nvSpPr>
        <p:spPr/>
        <p:txBody>
          <a:bodyPr/>
          <a:lstStyle/>
          <a:p>
            <a:r>
              <a:rPr lang="en-US"/>
              <a:t>Ahmed Shaikh</a:t>
            </a:r>
          </a:p>
        </p:txBody>
      </p:sp>
    </p:spTree>
    <p:extLst>
      <p:ext uri="{BB962C8B-B14F-4D97-AF65-F5344CB8AC3E}">
        <p14:creationId xmlns:p14="http://schemas.microsoft.com/office/powerpoint/2010/main" val="89450278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C5BA21C2-01B6-5F12-377A-E4AE1F595D74}"/>
              </a:ext>
            </a:extLst>
          </p:cNvPr>
          <p:cNvSpPr/>
          <p:nvPr/>
        </p:nvSpPr>
        <p:spPr>
          <a:xfrm rot="639429">
            <a:off x="-1618028" y="3386187"/>
            <a:ext cx="3553468" cy="3691915"/>
          </a:xfrm>
          <a:custGeom>
            <a:avLst/>
            <a:gdLst/>
            <a:ahLst/>
            <a:cxnLst/>
            <a:rect l="l" t="t" r="r" b="b"/>
            <a:pathLst>
              <a:path w="5330202" h="5537872">
                <a:moveTo>
                  <a:pt x="0" y="0"/>
                </a:moveTo>
                <a:lnTo>
                  <a:pt x="5330202" y="0"/>
                </a:lnTo>
                <a:lnTo>
                  <a:pt x="5330202" y="5537872"/>
                </a:lnTo>
                <a:lnTo>
                  <a:pt x="0" y="5537872"/>
                </a:lnTo>
                <a:lnTo>
                  <a:pt x="0" y="0"/>
                </a:lnTo>
                <a:close/>
              </a:path>
            </a:pathLst>
          </a:custGeom>
          <a:blipFill>
            <a:blip r:embed="rId2"/>
            <a:stretch>
              <a:fillRect/>
            </a:stretch>
          </a:blipFill>
        </p:spPr>
      </p:sp>
      <p:sp>
        <p:nvSpPr>
          <p:cNvPr id="2" name="Footer Placeholder 1">
            <a:extLst>
              <a:ext uri="{FF2B5EF4-FFF2-40B4-BE49-F238E27FC236}">
                <a16:creationId xmlns:a16="http://schemas.microsoft.com/office/drawing/2014/main" id="{B0A2DC14-8E77-B402-0E28-E315E82DB4A8}"/>
              </a:ext>
            </a:extLst>
          </p:cNvPr>
          <p:cNvSpPr>
            <a:spLocks noGrp="1"/>
          </p:cNvSpPr>
          <p:nvPr>
            <p:ph type="ftr" sz="quarter" idx="11"/>
          </p:nvPr>
        </p:nvSpPr>
        <p:spPr/>
        <p:txBody>
          <a:bodyPr/>
          <a:lstStyle/>
          <a:p>
            <a:r>
              <a:rPr lang="en-US"/>
              <a:t>Ahmed Shaikh</a:t>
            </a:r>
          </a:p>
        </p:txBody>
      </p:sp>
      <p:pic>
        <p:nvPicPr>
          <p:cNvPr id="5" name="Picture 4">
            <a:extLst>
              <a:ext uri="{FF2B5EF4-FFF2-40B4-BE49-F238E27FC236}">
                <a16:creationId xmlns:a16="http://schemas.microsoft.com/office/drawing/2014/main" id="{C0014F83-03F0-A42A-A487-7B9F3DD9B569}"/>
              </a:ext>
            </a:extLst>
          </p:cNvPr>
          <p:cNvPicPr>
            <a:picLocks noChangeAspect="1"/>
          </p:cNvPicPr>
          <p:nvPr/>
        </p:nvPicPr>
        <p:blipFill rotWithShape="1">
          <a:blip r:embed="rId3">
            <a:extLst>
              <a:ext uri="{28A0092B-C50C-407E-A947-70E740481C1C}">
                <a14:useLocalDpi xmlns:a14="http://schemas.microsoft.com/office/drawing/2010/main" val="0"/>
              </a:ext>
            </a:extLst>
          </a:blip>
          <a:srcRect l="11534" r="11228" b="4022"/>
          <a:stretch/>
        </p:blipFill>
        <p:spPr>
          <a:xfrm>
            <a:off x="1275869" y="463094"/>
            <a:ext cx="9334499" cy="5506716"/>
          </a:xfrm>
          <a:prstGeom prst="rect">
            <a:avLst/>
          </a:prstGeom>
          <a:effectLst>
            <a:glow rad="355600">
              <a:srgbClr val="002060"/>
            </a:glow>
          </a:effectLst>
        </p:spPr>
      </p:pic>
      <p:sp>
        <p:nvSpPr>
          <p:cNvPr id="3" name="Freeform 12">
            <a:extLst>
              <a:ext uri="{FF2B5EF4-FFF2-40B4-BE49-F238E27FC236}">
                <a16:creationId xmlns:a16="http://schemas.microsoft.com/office/drawing/2014/main" id="{0CC5153D-5A61-9504-2DDE-CD178934B9B0}"/>
              </a:ext>
            </a:extLst>
          </p:cNvPr>
          <p:cNvSpPr/>
          <p:nvPr/>
        </p:nvSpPr>
        <p:spPr>
          <a:xfrm rot="1026640" flipH="1">
            <a:off x="8638460" y="-147281"/>
            <a:ext cx="3097149" cy="3097149"/>
          </a:xfrm>
          <a:custGeom>
            <a:avLst/>
            <a:gdLst/>
            <a:ahLst/>
            <a:cxnLst/>
            <a:rect l="l" t="t" r="r" b="b"/>
            <a:pathLst>
              <a:path w="4645724" h="4645724">
                <a:moveTo>
                  <a:pt x="4645724" y="0"/>
                </a:moveTo>
                <a:lnTo>
                  <a:pt x="0" y="0"/>
                </a:lnTo>
                <a:lnTo>
                  <a:pt x="0" y="4645725"/>
                </a:lnTo>
                <a:lnTo>
                  <a:pt x="4645724" y="4645725"/>
                </a:lnTo>
                <a:lnTo>
                  <a:pt x="4645724" y="0"/>
                </a:lnTo>
                <a:close/>
              </a:path>
            </a:pathLst>
          </a:custGeom>
          <a:blipFill>
            <a:blip r:embed="rId4"/>
            <a:stretch>
              <a:fillRect/>
            </a:stretch>
          </a:blipFill>
        </p:spPr>
      </p:sp>
    </p:spTree>
    <p:extLst>
      <p:ext uri="{BB962C8B-B14F-4D97-AF65-F5344CB8AC3E}">
        <p14:creationId xmlns:p14="http://schemas.microsoft.com/office/powerpoint/2010/main" val="384663473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18C2775-591D-158D-E7D8-1DC1268B826C}"/>
              </a:ext>
            </a:extLst>
          </p:cNvPr>
          <p:cNvSpPr>
            <a:spLocks noGrp="1"/>
          </p:cNvSpPr>
          <p:nvPr>
            <p:ph type="ftr" sz="quarter" idx="11"/>
          </p:nvPr>
        </p:nvSpPr>
        <p:spPr/>
        <p:txBody>
          <a:bodyPr/>
          <a:lstStyle/>
          <a:p>
            <a:r>
              <a:rPr lang="en-US"/>
              <a:t>Ahmed Shaikh</a:t>
            </a:r>
          </a:p>
        </p:txBody>
      </p:sp>
      <p:pic>
        <p:nvPicPr>
          <p:cNvPr id="4" name="Picture 3">
            <a:extLst>
              <a:ext uri="{FF2B5EF4-FFF2-40B4-BE49-F238E27FC236}">
                <a16:creationId xmlns:a16="http://schemas.microsoft.com/office/drawing/2014/main" id="{9A2A361C-71B3-CFDA-8F2E-61CB951E5E50}"/>
              </a:ext>
            </a:extLst>
          </p:cNvPr>
          <p:cNvPicPr>
            <a:picLocks noChangeAspect="1"/>
          </p:cNvPicPr>
          <p:nvPr/>
        </p:nvPicPr>
        <p:blipFill rotWithShape="1">
          <a:blip r:embed="rId2">
            <a:extLst>
              <a:ext uri="{28A0092B-C50C-407E-A947-70E740481C1C}">
                <a14:useLocalDpi xmlns:a14="http://schemas.microsoft.com/office/drawing/2010/main" val="0"/>
              </a:ext>
            </a:extLst>
          </a:blip>
          <a:srcRect r="32738" b="26565"/>
          <a:stretch/>
        </p:blipFill>
        <p:spPr>
          <a:xfrm>
            <a:off x="252248" y="1592317"/>
            <a:ext cx="5970751" cy="4162097"/>
          </a:xfrm>
          <a:prstGeom prst="rect">
            <a:avLst/>
          </a:prstGeom>
          <a:effectLst>
            <a:glow rad="228600">
              <a:schemeClr val="accent1">
                <a:alpha val="40000"/>
              </a:schemeClr>
            </a:glow>
            <a:softEdge rad="12700"/>
          </a:effectLst>
        </p:spPr>
      </p:pic>
      <p:pic>
        <p:nvPicPr>
          <p:cNvPr id="6" name="Picture 5">
            <a:extLst>
              <a:ext uri="{FF2B5EF4-FFF2-40B4-BE49-F238E27FC236}">
                <a16:creationId xmlns:a16="http://schemas.microsoft.com/office/drawing/2014/main" id="{F37EE573-71A8-DD08-5E79-27B5E25184B4}"/>
              </a:ext>
            </a:extLst>
          </p:cNvPr>
          <p:cNvPicPr>
            <a:picLocks noChangeAspect="1"/>
          </p:cNvPicPr>
          <p:nvPr/>
        </p:nvPicPr>
        <p:blipFill rotWithShape="1">
          <a:blip r:embed="rId3">
            <a:extLst>
              <a:ext uri="{28A0092B-C50C-407E-A947-70E740481C1C}">
                <a14:useLocalDpi xmlns:a14="http://schemas.microsoft.com/office/drawing/2010/main" val="0"/>
              </a:ext>
            </a:extLst>
          </a:blip>
          <a:srcRect l="1" t="3204" r="62992" b="18467"/>
          <a:stretch/>
        </p:blipFill>
        <p:spPr>
          <a:xfrm>
            <a:off x="6705600" y="1556385"/>
            <a:ext cx="4697540" cy="4162096"/>
          </a:xfrm>
          <a:prstGeom prst="rect">
            <a:avLst/>
          </a:prstGeom>
          <a:effectLst>
            <a:glow rad="215900">
              <a:srgbClr val="FF0000">
                <a:alpha val="40000"/>
              </a:srgbClr>
            </a:glow>
          </a:effectLst>
        </p:spPr>
      </p:pic>
      <p:sp>
        <p:nvSpPr>
          <p:cNvPr id="7" name="TextBox 6">
            <a:extLst>
              <a:ext uri="{FF2B5EF4-FFF2-40B4-BE49-F238E27FC236}">
                <a16:creationId xmlns:a16="http://schemas.microsoft.com/office/drawing/2014/main" id="{EA60D843-3570-BC3C-5ED6-B6D9443093CC}"/>
              </a:ext>
            </a:extLst>
          </p:cNvPr>
          <p:cNvSpPr txBox="1"/>
          <p:nvPr/>
        </p:nvSpPr>
        <p:spPr>
          <a:xfrm>
            <a:off x="1706033" y="249741"/>
            <a:ext cx="8424333" cy="923330"/>
          </a:xfrm>
          <a:prstGeom prst="rect">
            <a:avLst/>
          </a:prstGeom>
          <a:noFill/>
        </p:spPr>
        <p:txBody>
          <a:bodyPr wrap="square" rtlCol="0">
            <a:spAutoFit/>
          </a:bodyPr>
          <a:lstStyle/>
          <a:p>
            <a:pPr algn="ctr"/>
            <a:r>
              <a:rPr lang="en-IN" sz="5400" b="1" dirty="0">
                <a:latin typeface="Stencil" panose="040409050D0802020404" pitchFamily="82" charset="0"/>
              </a:rPr>
              <a:t>RGB in CSS</a:t>
            </a:r>
          </a:p>
        </p:txBody>
      </p:sp>
      <p:sp>
        <p:nvSpPr>
          <p:cNvPr id="8" name="AutoShape 2">
            <a:extLst>
              <a:ext uri="{FF2B5EF4-FFF2-40B4-BE49-F238E27FC236}">
                <a16:creationId xmlns:a16="http://schemas.microsoft.com/office/drawing/2014/main" id="{32DADCE3-45EE-6727-5B10-C01AC0C9E981}"/>
              </a:ext>
            </a:extLst>
          </p:cNvPr>
          <p:cNvSpPr/>
          <p:nvPr/>
        </p:nvSpPr>
        <p:spPr>
          <a:xfrm>
            <a:off x="839788" y="1139519"/>
            <a:ext cx="10712450" cy="0"/>
          </a:xfrm>
          <a:prstGeom prst="line">
            <a:avLst/>
          </a:prstGeom>
          <a:ln w="76200">
            <a:solidFill>
              <a:srgbClr val="CE3293"/>
            </a:solidFill>
            <a:headEnd type="none" w="sm" len="sm"/>
            <a:tailEnd type="none" w="sm" len="sm"/>
          </a:ln>
          <a:effectLst/>
        </p:spPr>
        <p:style>
          <a:lnRef idx="3">
            <a:schemeClr val="accent5"/>
          </a:lnRef>
          <a:fillRef idx="0">
            <a:schemeClr val="accent5"/>
          </a:fillRef>
          <a:effectRef idx="2">
            <a:schemeClr val="accent5"/>
          </a:effectRef>
          <a:fontRef idx="minor">
            <a:schemeClr val="tx1"/>
          </a:fontRef>
        </p:style>
      </p:sp>
      <p:sp>
        <p:nvSpPr>
          <p:cNvPr id="9" name="TextBox 8">
            <a:extLst>
              <a:ext uri="{FF2B5EF4-FFF2-40B4-BE49-F238E27FC236}">
                <a16:creationId xmlns:a16="http://schemas.microsoft.com/office/drawing/2014/main" id="{BCFC6D2B-EB3F-F42B-6622-F053BAEF7ED8}"/>
              </a:ext>
            </a:extLst>
          </p:cNvPr>
          <p:cNvSpPr txBox="1"/>
          <p:nvPr/>
        </p:nvSpPr>
        <p:spPr>
          <a:xfrm>
            <a:off x="1507067" y="5754414"/>
            <a:ext cx="3335866" cy="584775"/>
          </a:xfrm>
          <a:prstGeom prst="rect">
            <a:avLst/>
          </a:prstGeom>
          <a:noFill/>
        </p:spPr>
        <p:txBody>
          <a:bodyPr wrap="square" rtlCol="0">
            <a:spAutoFit/>
          </a:bodyPr>
          <a:lstStyle/>
          <a:p>
            <a:pPr algn="ctr"/>
            <a:r>
              <a:rPr lang="en-IN" sz="3200" b="1" dirty="0"/>
              <a:t>INPUT</a:t>
            </a:r>
          </a:p>
        </p:txBody>
      </p:sp>
      <p:sp>
        <p:nvSpPr>
          <p:cNvPr id="10" name="TextBox 9">
            <a:extLst>
              <a:ext uri="{FF2B5EF4-FFF2-40B4-BE49-F238E27FC236}">
                <a16:creationId xmlns:a16="http://schemas.microsoft.com/office/drawing/2014/main" id="{492345F2-1930-12BF-A769-4F3F4D2D0906}"/>
              </a:ext>
            </a:extLst>
          </p:cNvPr>
          <p:cNvSpPr txBox="1"/>
          <p:nvPr/>
        </p:nvSpPr>
        <p:spPr>
          <a:xfrm>
            <a:off x="7477818" y="5773290"/>
            <a:ext cx="2421467" cy="584775"/>
          </a:xfrm>
          <a:prstGeom prst="rect">
            <a:avLst/>
          </a:prstGeom>
          <a:noFill/>
        </p:spPr>
        <p:txBody>
          <a:bodyPr wrap="square" rtlCol="0">
            <a:spAutoFit/>
          </a:bodyPr>
          <a:lstStyle/>
          <a:p>
            <a:r>
              <a:rPr lang="en-IN" sz="3200" b="1" dirty="0"/>
              <a:t>OUTPUT</a:t>
            </a:r>
          </a:p>
        </p:txBody>
      </p:sp>
    </p:spTree>
    <p:extLst>
      <p:ext uri="{BB962C8B-B14F-4D97-AF65-F5344CB8AC3E}">
        <p14:creationId xmlns:p14="http://schemas.microsoft.com/office/powerpoint/2010/main" val="24381238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66A0DA7-1180-F7BE-72DD-D867A7068014}"/>
              </a:ext>
            </a:extLst>
          </p:cNvPr>
          <p:cNvSpPr>
            <a:spLocks noGrp="1"/>
          </p:cNvSpPr>
          <p:nvPr>
            <p:ph type="ftr" sz="quarter" idx="11"/>
          </p:nvPr>
        </p:nvSpPr>
        <p:spPr/>
        <p:txBody>
          <a:bodyPr/>
          <a:lstStyle/>
          <a:p>
            <a:r>
              <a:rPr lang="en-US"/>
              <a:t>Ahmed Shaikh</a:t>
            </a:r>
          </a:p>
        </p:txBody>
      </p:sp>
      <p:pic>
        <p:nvPicPr>
          <p:cNvPr id="8" name="Picture 7">
            <a:extLst>
              <a:ext uri="{FF2B5EF4-FFF2-40B4-BE49-F238E27FC236}">
                <a16:creationId xmlns:a16="http://schemas.microsoft.com/office/drawing/2014/main" id="{C5403B2C-62FD-A6B9-C111-E7C33E661B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643" y="1159329"/>
            <a:ext cx="12205607" cy="5698671"/>
          </a:xfrm>
          <a:prstGeom prst="rect">
            <a:avLst/>
          </a:prstGeom>
          <a:effectLst>
            <a:glow rad="368300">
              <a:schemeClr val="bg1"/>
            </a:glow>
          </a:effectLst>
        </p:spPr>
      </p:pic>
      <p:sp>
        <p:nvSpPr>
          <p:cNvPr id="11" name="TextBox 10">
            <a:extLst>
              <a:ext uri="{FF2B5EF4-FFF2-40B4-BE49-F238E27FC236}">
                <a16:creationId xmlns:a16="http://schemas.microsoft.com/office/drawing/2014/main" id="{643C4D0B-85FB-94B3-B7BC-38858D0722D6}"/>
              </a:ext>
            </a:extLst>
          </p:cNvPr>
          <p:cNvSpPr txBox="1"/>
          <p:nvPr/>
        </p:nvSpPr>
        <p:spPr>
          <a:xfrm>
            <a:off x="2356757" y="244928"/>
            <a:ext cx="7478486" cy="646331"/>
          </a:xfrm>
          <a:prstGeom prst="rect">
            <a:avLst/>
          </a:prstGeom>
          <a:noFill/>
        </p:spPr>
        <p:txBody>
          <a:bodyPr wrap="square" rtlCol="0">
            <a:spAutoFit/>
          </a:bodyPr>
          <a:lstStyle/>
          <a:p>
            <a:pPr algn="ctr"/>
            <a:r>
              <a:rPr lang="en-IN" sz="3600" b="1" i="0" dirty="0" err="1">
                <a:effectLst/>
                <a:latin typeface="Stencil" panose="040409050D0802020404" pitchFamily="82" charset="0"/>
              </a:rPr>
              <a:t>Color</a:t>
            </a:r>
            <a:r>
              <a:rPr lang="en-IN" sz="3600" b="1" i="0" dirty="0">
                <a:effectLst/>
                <a:latin typeface="Stencil" panose="040409050D0802020404" pitchFamily="82" charset="0"/>
              </a:rPr>
              <a:t> Formats in CSS</a:t>
            </a:r>
          </a:p>
        </p:txBody>
      </p:sp>
      <p:sp>
        <p:nvSpPr>
          <p:cNvPr id="12" name="AutoShape 2">
            <a:extLst>
              <a:ext uri="{FF2B5EF4-FFF2-40B4-BE49-F238E27FC236}">
                <a16:creationId xmlns:a16="http://schemas.microsoft.com/office/drawing/2014/main" id="{67FF779C-A3FD-B964-4206-149FFA7C49F0}"/>
              </a:ext>
            </a:extLst>
          </p:cNvPr>
          <p:cNvSpPr/>
          <p:nvPr/>
        </p:nvSpPr>
        <p:spPr>
          <a:xfrm>
            <a:off x="831624" y="928599"/>
            <a:ext cx="10712450" cy="0"/>
          </a:xfrm>
          <a:prstGeom prst="line">
            <a:avLst/>
          </a:prstGeom>
          <a:ln w="76200">
            <a:solidFill>
              <a:srgbClr val="00B0F0"/>
            </a:solidFill>
            <a:headEnd type="none" w="sm" len="sm"/>
            <a:tailEnd type="none" w="sm" len="sm"/>
          </a:ln>
          <a:effectLst/>
        </p:spPr>
        <p:style>
          <a:lnRef idx="3">
            <a:schemeClr val="accent5"/>
          </a:lnRef>
          <a:fillRef idx="0">
            <a:schemeClr val="accent5"/>
          </a:fillRef>
          <a:effectRef idx="2">
            <a:schemeClr val="accent5"/>
          </a:effectRef>
          <a:fontRef idx="minor">
            <a:schemeClr val="tx1"/>
          </a:fontRef>
        </p:style>
      </p:sp>
    </p:spTree>
    <p:extLst>
      <p:ext uri="{BB962C8B-B14F-4D97-AF65-F5344CB8AC3E}">
        <p14:creationId xmlns:p14="http://schemas.microsoft.com/office/powerpoint/2010/main" val="238256702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881300" y="1333728"/>
            <a:ext cx="10712450" cy="0"/>
          </a:xfrm>
          <a:prstGeom prst="line">
            <a:avLst/>
          </a:prstGeom>
          <a:ln w="38100" cap="rnd">
            <a:solidFill>
              <a:srgbClr val="BEB1F6"/>
            </a:solidFill>
            <a:prstDash val="solid"/>
            <a:headEnd type="none" w="sm" len="sm"/>
            <a:tailEnd type="none" w="sm" len="sm"/>
          </a:ln>
        </p:spPr>
      </p:sp>
      <p:sp>
        <p:nvSpPr>
          <p:cNvPr id="3" name="Freeform 3"/>
          <p:cNvSpPr/>
          <p:nvPr/>
        </p:nvSpPr>
        <p:spPr>
          <a:xfrm rot="-3166436" flipH="1">
            <a:off x="-364080" y="5216462"/>
            <a:ext cx="2675849" cy="2642401"/>
          </a:xfrm>
          <a:custGeom>
            <a:avLst/>
            <a:gdLst/>
            <a:ahLst/>
            <a:cxnLst/>
            <a:rect l="l" t="t" r="r" b="b"/>
            <a:pathLst>
              <a:path w="4013773" h="3963601">
                <a:moveTo>
                  <a:pt x="4013773" y="0"/>
                </a:moveTo>
                <a:lnTo>
                  <a:pt x="0" y="0"/>
                </a:lnTo>
                <a:lnTo>
                  <a:pt x="0" y="3963601"/>
                </a:lnTo>
                <a:lnTo>
                  <a:pt x="4013773" y="3963601"/>
                </a:lnTo>
                <a:lnTo>
                  <a:pt x="4013773" y="0"/>
                </a:lnTo>
                <a:close/>
              </a:path>
            </a:pathLst>
          </a:custGeom>
          <a:blipFill>
            <a:blip r:embed="rId2"/>
            <a:stretch>
              <a:fillRect/>
            </a:stretch>
          </a:blipFill>
        </p:spPr>
      </p:sp>
      <p:sp>
        <p:nvSpPr>
          <p:cNvPr id="4" name="Freeform 4"/>
          <p:cNvSpPr/>
          <p:nvPr/>
        </p:nvSpPr>
        <p:spPr>
          <a:xfrm rot="-8448782">
            <a:off x="10101807" y="5175001"/>
            <a:ext cx="3054827" cy="3271568"/>
          </a:xfrm>
          <a:custGeom>
            <a:avLst/>
            <a:gdLst/>
            <a:ahLst/>
            <a:cxnLst/>
            <a:rect l="l" t="t" r="r" b="b"/>
            <a:pathLst>
              <a:path w="4582240" h="4907352">
                <a:moveTo>
                  <a:pt x="0" y="0"/>
                </a:moveTo>
                <a:lnTo>
                  <a:pt x="4582240" y="0"/>
                </a:lnTo>
                <a:lnTo>
                  <a:pt x="4582240" y="4907352"/>
                </a:lnTo>
                <a:lnTo>
                  <a:pt x="0" y="4907352"/>
                </a:lnTo>
                <a:lnTo>
                  <a:pt x="0" y="0"/>
                </a:lnTo>
                <a:close/>
              </a:path>
            </a:pathLst>
          </a:custGeom>
          <a:blipFill>
            <a:blip r:embed="rId3"/>
            <a:stretch>
              <a:fillRect/>
            </a:stretch>
          </a:blipFill>
        </p:spPr>
      </p:sp>
      <p:sp>
        <p:nvSpPr>
          <p:cNvPr id="5" name="Freeform 5"/>
          <p:cNvSpPr/>
          <p:nvPr/>
        </p:nvSpPr>
        <p:spPr>
          <a:xfrm rot="7748580">
            <a:off x="1904770" y="5766113"/>
            <a:ext cx="2272249" cy="2342524"/>
          </a:xfrm>
          <a:custGeom>
            <a:avLst/>
            <a:gdLst/>
            <a:ahLst/>
            <a:cxnLst/>
            <a:rect l="l" t="t" r="r" b="b"/>
            <a:pathLst>
              <a:path w="3408373" h="3513786">
                <a:moveTo>
                  <a:pt x="0" y="0"/>
                </a:moveTo>
                <a:lnTo>
                  <a:pt x="3408373" y="0"/>
                </a:lnTo>
                <a:lnTo>
                  <a:pt x="3408373" y="3513786"/>
                </a:lnTo>
                <a:lnTo>
                  <a:pt x="0" y="3513786"/>
                </a:lnTo>
                <a:lnTo>
                  <a:pt x="0" y="0"/>
                </a:lnTo>
                <a:close/>
              </a:path>
            </a:pathLst>
          </a:custGeom>
          <a:blipFill>
            <a:blip r:embed="rId4"/>
            <a:stretch>
              <a:fillRect/>
            </a:stretch>
          </a:blipFill>
        </p:spPr>
      </p:sp>
      <p:sp>
        <p:nvSpPr>
          <p:cNvPr id="6" name="Freeform 6"/>
          <p:cNvSpPr/>
          <p:nvPr/>
        </p:nvSpPr>
        <p:spPr>
          <a:xfrm rot="-10677212">
            <a:off x="8106525" y="5503422"/>
            <a:ext cx="2125392" cy="2082884"/>
          </a:xfrm>
          <a:custGeom>
            <a:avLst/>
            <a:gdLst/>
            <a:ahLst/>
            <a:cxnLst/>
            <a:rect l="l" t="t" r="r" b="b"/>
            <a:pathLst>
              <a:path w="3188088" h="3124326">
                <a:moveTo>
                  <a:pt x="0" y="0"/>
                </a:moveTo>
                <a:lnTo>
                  <a:pt x="3188088" y="0"/>
                </a:lnTo>
                <a:lnTo>
                  <a:pt x="3188088" y="3124326"/>
                </a:lnTo>
                <a:lnTo>
                  <a:pt x="0" y="3124326"/>
                </a:lnTo>
                <a:lnTo>
                  <a:pt x="0" y="0"/>
                </a:lnTo>
                <a:close/>
              </a:path>
            </a:pathLst>
          </a:custGeom>
          <a:blipFill>
            <a:blip r:embed="rId5"/>
            <a:stretch>
              <a:fillRect/>
            </a:stretch>
          </a:blipFill>
        </p:spPr>
      </p:sp>
      <p:sp>
        <p:nvSpPr>
          <p:cNvPr id="7" name="TextBox 7"/>
          <p:cNvSpPr txBox="1"/>
          <p:nvPr/>
        </p:nvSpPr>
        <p:spPr>
          <a:xfrm>
            <a:off x="685800" y="546101"/>
            <a:ext cx="10820400" cy="743280"/>
          </a:xfrm>
          <a:prstGeom prst="rect">
            <a:avLst/>
          </a:prstGeom>
        </p:spPr>
        <p:txBody>
          <a:bodyPr lIns="0" tIns="0" rIns="0" bIns="0" rtlCol="0" anchor="t">
            <a:spAutoFit/>
          </a:bodyPr>
          <a:lstStyle/>
          <a:p>
            <a:pPr algn="ctr">
              <a:lnSpc>
                <a:spcPts val="5870"/>
              </a:lnSpc>
            </a:pPr>
            <a:r>
              <a:rPr lang="en-US" sz="4890" dirty="0">
                <a:solidFill>
                  <a:srgbClr val="000000"/>
                </a:solidFill>
                <a:latin typeface="Stencil" panose="040409050D0802020404" pitchFamily="82" charset="0"/>
              </a:rPr>
              <a:t>Applications of Colorimetry</a:t>
            </a:r>
          </a:p>
        </p:txBody>
      </p:sp>
      <p:grpSp>
        <p:nvGrpSpPr>
          <p:cNvPr id="11" name="Group 11"/>
          <p:cNvGrpSpPr/>
          <p:nvPr/>
        </p:nvGrpSpPr>
        <p:grpSpPr>
          <a:xfrm>
            <a:off x="1190745" y="2652389"/>
            <a:ext cx="2272466" cy="2625551"/>
            <a:chOff x="-58366" y="-95249"/>
            <a:chExt cx="4544932" cy="5251102"/>
          </a:xfrm>
        </p:grpSpPr>
        <p:sp>
          <p:nvSpPr>
            <p:cNvPr id="12" name="TextBox 12"/>
            <p:cNvSpPr txBox="1"/>
            <p:nvPr/>
          </p:nvSpPr>
          <p:spPr>
            <a:xfrm>
              <a:off x="0" y="-95249"/>
              <a:ext cx="4486566" cy="1149932"/>
            </a:xfrm>
            <a:prstGeom prst="rect">
              <a:avLst/>
            </a:prstGeom>
          </p:spPr>
          <p:txBody>
            <a:bodyPr lIns="0" tIns="0" rIns="0" bIns="0" rtlCol="0" anchor="t">
              <a:spAutoFit/>
            </a:bodyPr>
            <a:lstStyle/>
            <a:p>
              <a:pPr>
                <a:lnSpc>
                  <a:spcPts val="2243"/>
                </a:lnSpc>
              </a:pPr>
              <a:r>
                <a:rPr lang="en-IN" sz="2400" b="1" dirty="0">
                  <a:latin typeface="Lilita One"/>
                </a:rPr>
                <a:t>Display Manufacturing</a:t>
              </a:r>
              <a:r>
                <a:rPr lang="en-IN" sz="2400" dirty="0"/>
                <a:t>:</a:t>
              </a:r>
              <a:endParaRPr lang="en-US" sz="2400" dirty="0">
                <a:solidFill>
                  <a:srgbClr val="000000"/>
                </a:solidFill>
                <a:latin typeface="Lilita One"/>
              </a:endParaRPr>
            </a:p>
          </p:txBody>
        </p:sp>
        <p:sp>
          <p:nvSpPr>
            <p:cNvPr id="13" name="TextBox 13"/>
            <p:cNvSpPr txBox="1"/>
            <p:nvPr/>
          </p:nvSpPr>
          <p:spPr>
            <a:xfrm>
              <a:off x="-58366" y="1257349"/>
              <a:ext cx="4486566" cy="3898504"/>
            </a:xfrm>
            <a:prstGeom prst="rect">
              <a:avLst/>
            </a:prstGeom>
          </p:spPr>
          <p:txBody>
            <a:bodyPr lIns="0" tIns="0" rIns="0" bIns="0" rtlCol="0" anchor="t">
              <a:spAutoFit/>
            </a:bodyPr>
            <a:lstStyle/>
            <a:p>
              <a:pPr>
                <a:lnSpc>
                  <a:spcPts val="1933"/>
                </a:lnSpc>
              </a:pPr>
              <a:r>
                <a:rPr lang="en-US" dirty="0">
                  <a:latin typeface="Lilita One"/>
                </a:rPr>
                <a:t>Quality control for industrial production lines and incoming inspection of display glass. Display calibration for LED, LCD, plasma, projection, DLP, CRT and LCOS displays. </a:t>
              </a:r>
              <a:endParaRPr lang="en-US" dirty="0">
                <a:solidFill>
                  <a:srgbClr val="000000"/>
                </a:solidFill>
                <a:latin typeface="Lilita One"/>
              </a:endParaRPr>
            </a:p>
          </p:txBody>
        </p:sp>
      </p:grpSp>
      <p:grpSp>
        <p:nvGrpSpPr>
          <p:cNvPr id="14" name="Group 14"/>
          <p:cNvGrpSpPr/>
          <p:nvPr/>
        </p:nvGrpSpPr>
        <p:grpSpPr>
          <a:xfrm>
            <a:off x="8173419" y="2681571"/>
            <a:ext cx="2262738" cy="2391158"/>
            <a:chOff x="-38910" y="-95249"/>
            <a:chExt cx="4525476" cy="4782316"/>
          </a:xfrm>
        </p:grpSpPr>
        <p:sp>
          <p:nvSpPr>
            <p:cNvPr id="15" name="TextBox 15"/>
            <p:cNvSpPr txBox="1"/>
            <p:nvPr/>
          </p:nvSpPr>
          <p:spPr>
            <a:xfrm>
              <a:off x="0" y="-95249"/>
              <a:ext cx="4486566" cy="1714188"/>
            </a:xfrm>
            <a:prstGeom prst="rect">
              <a:avLst/>
            </a:prstGeom>
          </p:spPr>
          <p:txBody>
            <a:bodyPr lIns="0" tIns="0" rIns="0" bIns="0" rtlCol="0" anchor="t">
              <a:spAutoFit/>
            </a:bodyPr>
            <a:lstStyle/>
            <a:p>
              <a:pPr>
                <a:lnSpc>
                  <a:spcPts val="2243"/>
                </a:lnSpc>
              </a:pPr>
              <a:r>
                <a:rPr lang="en-US" sz="2400" b="1" dirty="0">
                  <a:latin typeface="Lilita One"/>
                </a:rPr>
                <a:t>Graphic Design and Computer Animation:</a:t>
              </a:r>
              <a:endParaRPr lang="en-US" sz="2400" b="1" dirty="0">
                <a:solidFill>
                  <a:srgbClr val="000000"/>
                </a:solidFill>
                <a:latin typeface="Lilita One"/>
              </a:endParaRPr>
            </a:p>
          </p:txBody>
        </p:sp>
        <p:sp>
          <p:nvSpPr>
            <p:cNvPr id="16" name="TextBox 16"/>
            <p:cNvSpPr txBox="1"/>
            <p:nvPr/>
          </p:nvSpPr>
          <p:spPr>
            <a:xfrm>
              <a:off x="-38910" y="1763189"/>
              <a:ext cx="4486566" cy="2923878"/>
            </a:xfrm>
            <a:prstGeom prst="rect">
              <a:avLst/>
            </a:prstGeom>
          </p:spPr>
          <p:txBody>
            <a:bodyPr lIns="0" tIns="0" rIns="0" bIns="0" rtlCol="0" anchor="t">
              <a:spAutoFit/>
            </a:bodyPr>
            <a:lstStyle/>
            <a:p>
              <a:pPr>
                <a:lnSpc>
                  <a:spcPts val="1933"/>
                </a:lnSpc>
              </a:pPr>
              <a:r>
                <a:rPr lang="en-US" dirty="0">
                  <a:latin typeface="Lilita One"/>
                </a:rPr>
                <a:t>Professionals who rely on color accuracy and precision color measurement benefit from understanding colorimetry</a:t>
              </a:r>
              <a:endParaRPr lang="en-US" dirty="0">
                <a:solidFill>
                  <a:srgbClr val="000000"/>
                </a:solidFill>
                <a:latin typeface="Lilita One"/>
              </a:endParaRPr>
            </a:p>
          </p:txBody>
        </p:sp>
      </p:grpSp>
      <p:grpSp>
        <p:nvGrpSpPr>
          <p:cNvPr id="17" name="Group 17"/>
          <p:cNvGrpSpPr/>
          <p:nvPr/>
        </p:nvGrpSpPr>
        <p:grpSpPr>
          <a:xfrm>
            <a:off x="4740450" y="2720483"/>
            <a:ext cx="2272465" cy="1709756"/>
            <a:chOff x="-58364" y="-95249"/>
            <a:chExt cx="4544930" cy="3419512"/>
          </a:xfrm>
        </p:grpSpPr>
        <p:sp>
          <p:nvSpPr>
            <p:cNvPr id="18" name="TextBox 18"/>
            <p:cNvSpPr txBox="1"/>
            <p:nvPr/>
          </p:nvSpPr>
          <p:spPr>
            <a:xfrm>
              <a:off x="0" y="-95249"/>
              <a:ext cx="4486566" cy="585674"/>
            </a:xfrm>
            <a:prstGeom prst="rect">
              <a:avLst/>
            </a:prstGeom>
          </p:spPr>
          <p:txBody>
            <a:bodyPr lIns="0" tIns="0" rIns="0" bIns="0" rtlCol="0" anchor="t">
              <a:spAutoFit/>
            </a:bodyPr>
            <a:lstStyle/>
            <a:p>
              <a:pPr>
                <a:lnSpc>
                  <a:spcPts val="2243"/>
                </a:lnSpc>
              </a:pPr>
              <a:r>
                <a:rPr lang="en-IN" sz="2400" b="1" dirty="0">
                  <a:latin typeface="Lilita One"/>
                </a:rPr>
                <a:t>Broadcasting:</a:t>
              </a:r>
              <a:endParaRPr lang="en-US" sz="2400" b="1" dirty="0">
                <a:solidFill>
                  <a:srgbClr val="000000"/>
                </a:solidFill>
                <a:latin typeface="Lilita One"/>
              </a:endParaRPr>
            </a:p>
          </p:txBody>
        </p:sp>
        <p:sp>
          <p:nvSpPr>
            <p:cNvPr id="19" name="TextBox 19"/>
            <p:cNvSpPr txBox="1"/>
            <p:nvPr/>
          </p:nvSpPr>
          <p:spPr>
            <a:xfrm>
              <a:off x="-58364" y="887699"/>
              <a:ext cx="4486566" cy="2436564"/>
            </a:xfrm>
            <a:prstGeom prst="rect">
              <a:avLst/>
            </a:prstGeom>
          </p:spPr>
          <p:txBody>
            <a:bodyPr lIns="0" tIns="0" rIns="0" bIns="0" rtlCol="0" anchor="t">
              <a:spAutoFit/>
            </a:bodyPr>
            <a:lstStyle/>
            <a:p>
              <a:pPr>
                <a:lnSpc>
                  <a:spcPts val="1933"/>
                </a:lnSpc>
              </a:pPr>
              <a:r>
                <a:rPr lang="en-US" sz="1400" dirty="0">
                  <a:latin typeface="Lilita One"/>
                </a:rPr>
                <a:t> </a:t>
              </a:r>
              <a:r>
                <a:rPr lang="en-US" dirty="0">
                  <a:latin typeface="Lilita One"/>
                </a:rPr>
                <a:t>Measuring and calibrating video walls for color accuracy, uniformity of brightness and white balance. </a:t>
              </a:r>
              <a:endParaRPr lang="en-US" dirty="0">
                <a:solidFill>
                  <a:srgbClr val="000000"/>
                </a:solidFill>
                <a:latin typeface="Lilita One"/>
              </a:endParaRPr>
            </a:p>
          </p:txBody>
        </p:sp>
      </p:grpSp>
      <p:sp>
        <p:nvSpPr>
          <p:cNvPr id="24" name="TextBox 23">
            <a:extLst>
              <a:ext uri="{FF2B5EF4-FFF2-40B4-BE49-F238E27FC236}">
                <a16:creationId xmlns:a16="http://schemas.microsoft.com/office/drawing/2014/main" id="{CB0673DA-640F-E07B-E44B-662D9313AE06}"/>
              </a:ext>
            </a:extLst>
          </p:cNvPr>
          <p:cNvSpPr txBox="1"/>
          <p:nvPr/>
        </p:nvSpPr>
        <p:spPr>
          <a:xfrm>
            <a:off x="1274323" y="1605064"/>
            <a:ext cx="9844392" cy="646331"/>
          </a:xfrm>
          <a:prstGeom prst="rect">
            <a:avLst/>
          </a:prstGeom>
          <a:noFill/>
        </p:spPr>
        <p:txBody>
          <a:bodyPr wrap="square" rtlCol="0">
            <a:spAutoFit/>
          </a:bodyPr>
          <a:lstStyle/>
          <a:p>
            <a:r>
              <a:rPr lang="en-US" dirty="0"/>
              <a:t>The science of colorimetry is used to quantify the response of the human visual system and match human color perception for applications in a variety of industries.</a:t>
            </a:r>
            <a:endParaRPr lang="en-IN" dirty="0">
              <a:latin typeface="Lilita One"/>
            </a:endParaRPr>
          </a:p>
        </p:txBody>
      </p:sp>
      <p:sp>
        <p:nvSpPr>
          <p:cNvPr id="25" name="Footer Placeholder 24">
            <a:extLst>
              <a:ext uri="{FF2B5EF4-FFF2-40B4-BE49-F238E27FC236}">
                <a16:creationId xmlns:a16="http://schemas.microsoft.com/office/drawing/2014/main" id="{692E42E7-2152-4E34-E8C9-95163C8FBD60}"/>
              </a:ext>
            </a:extLst>
          </p:cNvPr>
          <p:cNvSpPr>
            <a:spLocks noGrp="1"/>
          </p:cNvSpPr>
          <p:nvPr>
            <p:ph type="ftr" sz="quarter" idx="11"/>
          </p:nvPr>
        </p:nvSpPr>
        <p:spPr/>
        <p:txBody>
          <a:bodyPr/>
          <a:lstStyle/>
          <a:p>
            <a:r>
              <a:rPr lang="en-US"/>
              <a:t>Ahmed Shaikh</a:t>
            </a:r>
          </a:p>
        </p:txBody>
      </p:sp>
    </p:spTree>
    <p:extLst>
      <p:ext uri="{BB962C8B-B14F-4D97-AF65-F5344CB8AC3E}">
        <p14:creationId xmlns:p14="http://schemas.microsoft.com/office/powerpoint/2010/main" val="2779596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238</TotalTime>
  <Words>379</Words>
  <Application>Microsoft Office PowerPoint</Application>
  <PresentationFormat>Widescreen</PresentationFormat>
  <Paragraphs>46</Paragraphs>
  <Slides>10</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10</vt:i4>
      </vt:variant>
    </vt:vector>
  </HeadingPairs>
  <TitlesOfParts>
    <vt:vector size="26" baseType="lpstr">
      <vt:lpstr>NSimSun</vt:lpstr>
      <vt:lpstr>Agrandir Medium</vt:lpstr>
      <vt:lpstr>Algerian</vt:lpstr>
      <vt:lpstr>Arial</vt:lpstr>
      <vt:lpstr>Baskerville Old Face</vt:lpstr>
      <vt:lpstr>Calibri</vt:lpstr>
      <vt:lpstr>Calibri Light</vt:lpstr>
      <vt:lpstr>Courier New</vt:lpstr>
      <vt:lpstr>Jokerman</vt:lpstr>
      <vt:lpstr>Lilita One</vt:lpstr>
      <vt:lpstr>Matura MT Script Capitals</vt:lpstr>
      <vt:lpstr>Perpetua Titling MT</vt:lpstr>
      <vt:lpstr>Roboto</vt:lpstr>
      <vt:lpstr>Stencil</vt:lpstr>
      <vt:lpstr>Wingdings</vt:lpstr>
      <vt:lpstr>Office Theme</vt:lpstr>
      <vt:lpstr>PowerPoint Presentation</vt:lpstr>
      <vt:lpstr>PowerPoint Presentation</vt:lpstr>
      <vt:lpstr>PowerPoint Presentation</vt:lpstr>
      <vt:lpstr>1. INTRODUCTION</vt:lpstr>
      <vt:lpstr>2. RGB Color </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Ahmed</cp:lastModifiedBy>
  <cp:revision>10</cp:revision>
  <dcterms:created xsi:type="dcterms:W3CDTF">2024-01-11T16:45:37Z</dcterms:created>
  <dcterms:modified xsi:type="dcterms:W3CDTF">2024-01-31T10:29:25Z</dcterms:modified>
</cp:coreProperties>
</file>

<file path=docProps/thumbnail.jpeg>
</file>